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7"/>
  </p:notesMasterIdLst>
  <p:sldIdLst>
    <p:sldId id="256" r:id="rId5"/>
    <p:sldId id="277" r:id="rId6"/>
    <p:sldId id="260" r:id="rId7"/>
    <p:sldId id="274" r:id="rId8"/>
    <p:sldId id="262" r:id="rId9"/>
    <p:sldId id="261" r:id="rId10"/>
    <p:sldId id="263" r:id="rId11"/>
    <p:sldId id="264" r:id="rId12"/>
    <p:sldId id="280" r:id="rId13"/>
    <p:sldId id="265" r:id="rId14"/>
    <p:sldId id="275" r:id="rId15"/>
    <p:sldId id="266" r:id="rId16"/>
    <p:sldId id="276" r:id="rId17"/>
    <p:sldId id="267" r:id="rId18"/>
    <p:sldId id="268" r:id="rId19"/>
    <p:sldId id="269" r:id="rId20"/>
    <p:sldId id="270" r:id="rId21"/>
    <p:sldId id="281" r:id="rId22"/>
    <p:sldId id="282" r:id="rId23"/>
    <p:sldId id="284" r:id="rId24"/>
    <p:sldId id="273"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7"/>
    <a:srgbClr val="FFFFFF"/>
    <a:srgbClr val="13294B"/>
    <a:srgbClr val="FF542E"/>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p:restoredTop sz="76965"/>
  </p:normalViewPr>
  <p:slideViewPr>
    <p:cSldViewPr snapToGrid="0" snapToObjects="1">
      <p:cViewPr varScale="1">
        <p:scale>
          <a:sx n="83" d="100"/>
          <a:sy n="83" d="100"/>
        </p:scale>
        <p:origin x="35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4159E-4837-4D4C-BDC2-03D1392E200E}" type="datetimeFigureOut">
              <a:rPr lang="en-US" smtClean="0"/>
              <a:t>4/6/22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B3B86-7B91-F344-A837-A8CD7E79C215}" type="slidenum">
              <a:rPr lang="en-US" smtClean="0"/>
              <a:t>‹#›</a:t>
            </a:fld>
            <a:endParaRPr lang="en-US"/>
          </a:p>
        </p:txBody>
      </p:sp>
    </p:spTree>
    <p:extLst>
      <p:ext uri="{BB962C8B-B14F-4D97-AF65-F5344CB8AC3E}">
        <p14:creationId xmlns:p14="http://schemas.microsoft.com/office/powerpoint/2010/main" val="244432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567886-C49E-1146-B8FC-8E93E564C63D}" type="slidenum">
              <a:rPr lang="en-US" smtClean="0"/>
              <a:t>1</a:t>
            </a:fld>
            <a:endParaRPr lang="en-US"/>
          </a:p>
        </p:txBody>
      </p:sp>
    </p:spTree>
    <p:extLst>
      <p:ext uri="{BB962C8B-B14F-4D97-AF65-F5344CB8AC3E}">
        <p14:creationId xmlns:p14="http://schemas.microsoft.com/office/powerpoint/2010/main" val="67041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essentially, we can take or fMRI scan and get back </a:t>
            </a:r>
            <a:r>
              <a:rPr lang="en-US" i="1" dirty="0"/>
              <a:t>k</a:t>
            </a:r>
            <a:r>
              <a:rPr lang="en-US" dirty="0"/>
              <a:t> sources (or Independent Components) representing distinct process. However, we still don’t know which of these ICs are neural activity and which are nuisance artifacts.</a:t>
            </a:r>
          </a:p>
        </p:txBody>
      </p:sp>
      <p:sp>
        <p:nvSpPr>
          <p:cNvPr id="4" name="Slide Number Placeholder 3"/>
          <p:cNvSpPr>
            <a:spLocks noGrp="1"/>
          </p:cNvSpPr>
          <p:nvPr>
            <p:ph type="sldNum" sz="quarter" idx="5"/>
          </p:nvPr>
        </p:nvSpPr>
        <p:spPr/>
        <p:txBody>
          <a:bodyPr/>
          <a:lstStyle/>
          <a:p>
            <a:fld id="{AEAB3B86-7B91-F344-A837-A8CD7E79C215}" type="slidenum">
              <a:rPr lang="en-US" smtClean="0"/>
              <a:t>11</a:t>
            </a:fld>
            <a:endParaRPr lang="en-US"/>
          </a:p>
        </p:txBody>
      </p:sp>
    </p:spTree>
    <p:extLst>
      <p:ext uri="{BB962C8B-B14F-4D97-AF65-F5344CB8AC3E}">
        <p14:creationId xmlns:p14="http://schemas.microsoft.com/office/powerpoint/2010/main" val="63029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let X be the fMRI scan (usually 4d) but flattened to be 2d with a time axis and a space axis. ICA gives us a representation each IC across time and across space.</a:t>
            </a:r>
          </a:p>
        </p:txBody>
      </p:sp>
      <p:sp>
        <p:nvSpPr>
          <p:cNvPr id="4" name="Slide Number Placeholder 3"/>
          <p:cNvSpPr>
            <a:spLocks noGrp="1"/>
          </p:cNvSpPr>
          <p:nvPr>
            <p:ph type="sldNum" sz="quarter" idx="5"/>
          </p:nvPr>
        </p:nvSpPr>
        <p:spPr/>
        <p:txBody>
          <a:bodyPr/>
          <a:lstStyle/>
          <a:p>
            <a:fld id="{AEAB3B86-7B91-F344-A837-A8CD7E79C215}" type="slidenum">
              <a:rPr lang="en-US" smtClean="0"/>
              <a:t>12</a:t>
            </a:fld>
            <a:endParaRPr lang="en-US"/>
          </a:p>
        </p:txBody>
      </p:sp>
    </p:spTree>
    <p:extLst>
      <p:ext uri="{BB962C8B-B14F-4D97-AF65-F5344CB8AC3E}">
        <p14:creationId xmlns:p14="http://schemas.microsoft.com/office/powerpoint/2010/main" val="291495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en-US" dirty="0" err="1"/>
              <a:t>Pruim</a:t>
            </a:r>
            <a:r>
              <a:rPr lang="en-US" dirty="0"/>
              <a:t> et al. looked these properties and manually derived features that are indicative of nuisance artifacts.</a:t>
            </a:r>
          </a:p>
        </p:txBody>
      </p:sp>
      <p:sp>
        <p:nvSpPr>
          <p:cNvPr id="4" name="Slide Number Placeholder 3"/>
          <p:cNvSpPr>
            <a:spLocks noGrp="1"/>
          </p:cNvSpPr>
          <p:nvPr>
            <p:ph type="sldNum" sz="quarter" idx="5"/>
          </p:nvPr>
        </p:nvSpPr>
        <p:spPr/>
        <p:txBody>
          <a:bodyPr/>
          <a:lstStyle/>
          <a:p>
            <a:fld id="{AEAB3B86-7B91-F344-A837-A8CD7E79C215}" type="slidenum">
              <a:rPr lang="en-US" smtClean="0"/>
              <a:t>13</a:t>
            </a:fld>
            <a:endParaRPr lang="en-US"/>
          </a:p>
        </p:txBody>
      </p:sp>
    </p:spTree>
    <p:extLst>
      <p:ext uri="{BB962C8B-B14F-4D97-AF65-F5344CB8AC3E}">
        <p14:creationId xmlns:p14="http://schemas.microsoft.com/office/powerpoint/2010/main" val="106676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activity in the Cerebrospinal-Fluid (CSF) is typically extracted as its independent component, and we can algorithmically determine which ICs capture activations in the CSF, spatially. Also, we can look at what percent of these activation are on the edge the brain, which is a property of motion induced activation. There are also temporal features, such as the percent of high frequency content in an IC across time.</a:t>
            </a:r>
          </a:p>
        </p:txBody>
      </p:sp>
      <p:sp>
        <p:nvSpPr>
          <p:cNvPr id="4" name="Slide Number Placeholder 3"/>
          <p:cNvSpPr>
            <a:spLocks noGrp="1"/>
          </p:cNvSpPr>
          <p:nvPr>
            <p:ph type="sldNum" sz="quarter" idx="5"/>
          </p:nvPr>
        </p:nvSpPr>
        <p:spPr/>
        <p:txBody>
          <a:bodyPr/>
          <a:lstStyle/>
          <a:p>
            <a:fld id="{AEAB3B86-7B91-F344-A837-A8CD7E79C215}" type="slidenum">
              <a:rPr lang="en-US" smtClean="0"/>
              <a:t>14</a:t>
            </a:fld>
            <a:endParaRPr lang="en-US"/>
          </a:p>
        </p:txBody>
      </p:sp>
    </p:spTree>
    <p:extLst>
      <p:ext uri="{BB962C8B-B14F-4D97-AF65-F5344CB8AC3E}">
        <p14:creationId xmlns:p14="http://schemas.microsoft.com/office/powerpoint/2010/main" val="306580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going though each scan, and manually identifying these components, </a:t>
            </a:r>
            <a:r>
              <a:rPr lang="en-US" dirty="0" err="1"/>
              <a:t>Pruim</a:t>
            </a:r>
            <a:r>
              <a:rPr lang="en-US" dirty="0"/>
              <a:t> et. al. created a classifier through machine learning that automatically classifies ICs as motion based on the features they identified. Once identified, the effects of the ICs can be removed from the original fMRI scan, hopefully giving us a clearer picture of neural activity.</a:t>
            </a:r>
          </a:p>
        </p:txBody>
      </p:sp>
      <p:sp>
        <p:nvSpPr>
          <p:cNvPr id="4" name="Slide Number Placeholder 3"/>
          <p:cNvSpPr>
            <a:spLocks noGrp="1"/>
          </p:cNvSpPr>
          <p:nvPr>
            <p:ph type="sldNum" sz="quarter" idx="5"/>
          </p:nvPr>
        </p:nvSpPr>
        <p:spPr/>
        <p:txBody>
          <a:bodyPr/>
          <a:lstStyle/>
          <a:p>
            <a:fld id="{AEAB3B86-7B91-F344-A837-A8CD7E79C215}" type="slidenum">
              <a:rPr lang="en-US" smtClean="0"/>
              <a:t>15</a:t>
            </a:fld>
            <a:endParaRPr lang="en-US"/>
          </a:p>
        </p:txBody>
      </p:sp>
    </p:spTree>
    <p:extLst>
      <p:ext uri="{BB962C8B-B14F-4D97-AF65-F5344CB8AC3E}">
        <p14:creationId xmlns:p14="http://schemas.microsoft.com/office/powerpoint/2010/main" val="122725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ICA-AROMA mostly identifies artifacts based on properties at the machine level, that is the effect of motion at the machine level. However, what about the effect of these artifacts at the biological level. This is a lot harder because we don’t necessarily know what properties those features might have. </a:t>
            </a:r>
          </a:p>
        </p:txBody>
      </p:sp>
      <p:sp>
        <p:nvSpPr>
          <p:cNvPr id="4" name="Slide Number Placeholder 3"/>
          <p:cNvSpPr>
            <a:spLocks noGrp="1"/>
          </p:cNvSpPr>
          <p:nvPr>
            <p:ph type="sldNum" sz="quarter" idx="5"/>
          </p:nvPr>
        </p:nvSpPr>
        <p:spPr/>
        <p:txBody>
          <a:bodyPr/>
          <a:lstStyle/>
          <a:p>
            <a:fld id="{AEAB3B86-7B91-F344-A837-A8CD7E79C215}" type="slidenum">
              <a:rPr lang="en-US" smtClean="0"/>
              <a:t>16</a:t>
            </a:fld>
            <a:endParaRPr lang="en-US"/>
          </a:p>
        </p:txBody>
      </p:sp>
    </p:spTree>
    <p:extLst>
      <p:ext uri="{BB962C8B-B14F-4D97-AF65-F5344CB8AC3E}">
        <p14:creationId xmlns:p14="http://schemas.microsoft.com/office/powerpoint/2010/main" val="3433101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is motivated by the so-called Reichenbach common cause principle, which says that two events that are correlated either have a direct causal edge or there is a third event that is responsible for said correlation. If we consider two events, X, Z that are correlated but not directed causes, then there is a Y that induces this correlations.</a:t>
            </a:r>
          </a:p>
          <a:p>
            <a:endParaRPr lang="en-US" dirty="0"/>
          </a:p>
          <a:p>
            <a:r>
              <a:rPr lang="en-US" dirty="0"/>
              <a:t>It’s either the case that Y is a common cause of X and Z, or Y mediates the effect of X on Z and vice versa.</a:t>
            </a:r>
          </a:p>
          <a:p>
            <a:endParaRPr lang="en-US" dirty="0"/>
          </a:p>
          <a:p>
            <a:r>
              <a:rPr lang="en-US" dirty="0"/>
              <a:t>One there interesting possibility for the correlation is that X and Z are actually marginally independent but become dependent when you condition on Y.</a:t>
            </a:r>
          </a:p>
          <a:p>
            <a:endParaRPr lang="en-US" dirty="0"/>
          </a:p>
          <a:p>
            <a:r>
              <a:rPr lang="en-US" dirty="0"/>
              <a:t>These relationships are called Markov equivalent classes because they are generally equivalent in joint distribution.</a:t>
            </a:r>
          </a:p>
          <a:p>
            <a:endParaRPr lang="en-US" dirty="0"/>
          </a:p>
          <a:p>
            <a:r>
              <a:rPr lang="en-US" dirty="0"/>
              <a:t>Nevertheless, we can apply a class of causal discovery algorithms to learn a directed graph representing the generative process of the IC temporal  dynamics by searching for graphs that satisfy these Markov properties.</a:t>
            </a:r>
          </a:p>
        </p:txBody>
      </p:sp>
      <p:sp>
        <p:nvSpPr>
          <p:cNvPr id="4" name="Slide Number Placeholder 3"/>
          <p:cNvSpPr>
            <a:spLocks noGrp="1"/>
          </p:cNvSpPr>
          <p:nvPr>
            <p:ph type="sldNum" sz="quarter" idx="5"/>
          </p:nvPr>
        </p:nvSpPr>
        <p:spPr/>
        <p:txBody>
          <a:bodyPr/>
          <a:lstStyle/>
          <a:p>
            <a:fld id="{AEAB3B86-7B91-F344-A837-A8CD7E79C215}" type="slidenum">
              <a:rPr lang="en-US" smtClean="0"/>
              <a:t>17</a:t>
            </a:fld>
            <a:endParaRPr lang="en-US"/>
          </a:p>
        </p:txBody>
      </p:sp>
    </p:spTree>
    <p:extLst>
      <p:ext uri="{BB962C8B-B14F-4D97-AF65-F5344CB8AC3E}">
        <p14:creationId xmlns:p14="http://schemas.microsoft.com/office/powerpoint/2010/main" val="296363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then develop criteria based on local adjacencies to identify latent nuisance artifacts that are not necessarily identifiable by known spatial and temporal features.</a:t>
            </a:r>
          </a:p>
        </p:txBody>
      </p:sp>
      <p:sp>
        <p:nvSpPr>
          <p:cNvPr id="4" name="Slide Number Placeholder 3"/>
          <p:cNvSpPr>
            <a:spLocks noGrp="1"/>
          </p:cNvSpPr>
          <p:nvPr>
            <p:ph type="sldNum" sz="quarter" idx="5"/>
          </p:nvPr>
        </p:nvSpPr>
        <p:spPr/>
        <p:txBody>
          <a:bodyPr/>
          <a:lstStyle/>
          <a:p>
            <a:fld id="{AEAB3B86-7B91-F344-A837-A8CD7E79C215}" type="slidenum">
              <a:rPr lang="en-US" smtClean="0"/>
              <a:t>18</a:t>
            </a:fld>
            <a:endParaRPr lang="en-US"/>
          </a:p>
        </p:txBody>
      </p:sp>
    </p:spTree>
    <p:extLst>
      <p:ext uri="{BB962C8B-B14F-4D97-AF65-F5344CB8AC3E}">
        <p14:creationId xmlns:p14="http://schemas.microsoft.com/office/powerpoint/2010/main" val="118677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21</a:t>
            </a:fld>
            <a:endParaRPr lang="en-US"/>
          </a:p>
        </p:txBody>
      </p:sp>
    </p:spTree>
    <p:extLst>
      <p:ext uri="{BB962C8B-B14F-4D97-AF65-F5344CB8AC3E}">
        <p14:creationId xmlns:p14="http://schemas.microsoft.com/office/powerpoint/2010/main" val="272907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22</a:t>
            </a:fld>
            <a:endParaRPr lang="en-US"/>
          </a:p>
        </p:txBody>
      </p:sp>
    </p:spTree>
    <p:extLst>
      <p:ext uri="{BB962C8B-B14F-4D97-AF65-F5344CB8AC3E}">
        <p14:creationId xmlns:p14="http://schemas.microsoft.com/office/powerpoint/2010/main" val="294043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brain is essentially our control system, with at least tens of billions of  neurons, roughly the same numbers of stars in the Milky Way, firing to generate personality, movement, breathing, and many more processes. Despite the clear importance of the brain, there is still a lot we don’t understand, specifically on how various parts of the brain are connected and communicate to yield behavior, generally.</a:t>
            </a:r>
          </a:p>
        </p:txBody>
      </p:sp>
      <p:sp>
        <p:nvSpPr>
          <p:cNvPr id="4" name="Slide Number Placeholder 3"/>
          <p:cNvSpPr>
            <a:spLocks noGrp="1"/>
          </p:cNvSpPr>
          <p:nvPr>
            <p:ph type="sldNum" sz="quarter" idx="5"/>
          </p:nvPr>
        </p:nvSpPr>
        <p:spPr/>
        <p:txBody>
          <a:bodyPr/>
          <a:lstStyle/>
          <a:p>
            <a:fld id="{AEAB3B86-7B91-F344-A837-A8CD7E79C215}" type="slidenum">
              <a:rPr lang="en-US" smtClean="0"/>
              <a:t>3</a:t>
            </a:fld>
            <a:endParaRPr lang="en-US"/>
          </a:p>
        </p:txBody>
      </p:sp>
    </p:spTree>
    <p:extLst>
      <p:ext uri="{BB962C8B-B14F-4D97-AF65-F5344CB8AC3E}">
        <p14:creationId xmlns:p14="http://schemas.microsoft.com/office/powerpoint/2010/main" val="52699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prominent tool to aide in understanding connectivity in the brain is functional Magnetic Resonance Imaging or fMRI.</a:t>
            </a:r>
          </a:p>
        </p:txBody>
      </p:sp>
      <p:sp>
        <p:nvSpPr>
          <p:cNvPr id="4" name="Slide Number Placeholder 3"/>
          <p:cNvSpPr>
            <a:spLocks noGrp="1"/>
          </p:cNvSpPr>
          <p:nvPr>
            <p:ph type="sldNum" sz="quarter" idx="5"/>
          </p:nvPr>
        </p:nvSpPr>
        <p:spPr/>
        <p:txBody>
          <a:bodyPr/>
          <a:lstStyle/>
          <a:p>
            <a:fld id="{AEAB3B86-7B91-F344-A837-A8CD7E79C215}" type="slidenum">
              <a:rPr lang="en-US" smtClean="0"/>
              <a:t>4</a:t>
            </a:fld>
            <a:endParaRPr lang="en-US"/>
          </a:p>
        </p:txBody>
      </p:sp>
    </p:spTree>
    <p:extLst>
      <p:ext uri="{BB962C8B-B14F-4D97-AF65-F5344CB8AC3E}">
        <p14:creationId xmlns:p14="http://schemas.microsoft.com/office/powerpoint/2010/main" val="67166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with fMRI, we are just measuring changes in magnetic fields at relatively small spatial resolutions, across time.</a:t>
            </a:r>
          </a:p>
        </p:txBody>
      </p:sp>
      <p:sp>
        <p:nvSpPr>
          <p:cNvPr id="4" name="Slide Number Placeholder 3"/>
          <p:cNvSpPr>
            <a:spLocks noGrp="1"/>
          </p:cNvSpPr>
          <p:nvPr>
            <p:ph type="sldNum" sz="quarter" idx="5"/>
          </p:nvPr>
        </p:nvSpPr>
        <p:spPr/>
        <p:txBody>
          <a:bodyPr/>
          <a:lstStyle/>
          <a:p>
            <a:fld id="{AEAB3B86-7B91-F344-A837-A8CD7E79C215}" type="slidenum">
              <a:rPr lang="en-US" smtClean="0"/>
              <a:t>5</a:t>
            </a:fld>
            <a:endParaRPr lang="en-US"/>
          </a:p>
        </p:txBody>
      </p:sp>
    </p:spTree>
    <p:extLst>
      <p:ext uri="{BB962C8B-B14F-4D97-AF65-F5344CB8AC3E}">
        <p14:creationId xmlns:p14="http://schemas.microsoft.com/office/powerpoint/2010/main" val="41793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fMRI doesn’t directly measure neural activity in the brain; rather it measures a proxy of neural activity - </a:t>
            </a:r>
            <a:r>
              <a:rPr lang="en-US" sz="1200" b="0" i="0" kern="1200" dirty="0">
                <a:solidFill>
                  <a:schemeClr val="tx1"/>
                </a:solidFill>
                <a:effectLst/>
                <a:latin typeface="+mn-lt"/>
                <a:ea typeface="+mn-ea"/>
                <a:cs typeface="+mn-cs"/>
              </a:rPr>
              <a:t>blood-oxygen-level-dependent or </a:t>
            </a:r>
            <a:r>
              <a:rPr lang="en-US" dirty="0"/>
              <a:t>BOLD signal.</a:t>
            </a:r>
          </a:p>
          <a:p>
            <a:endParaRPr lang="en-US" dirty="0"/>
          </a:p>
          <a:p>
            <a:pPr marL="171450" indent="-171450">
              <a:buFont typeface="Arial" panose="020B0604020202020204" pitchFamily="34" charset="0"/>
              <a:buChar char="•"/>
            </a:pPr>
            <a:r>
              <a:rPr lang="en-US" dirty="0"/>
              <a:t>As most of us know, blood supplies oxygen (or fuel) to brain cells</a:t>
            </a:r>
          </a:p>
          <a:p>
            <a:pPr marL="171450" indent="-171450">
              <a:buFont typeface="Arial" panose="020B0604020202020204" pitchFamily="34" charset="0"/>
              <a:buChar char="•"/>
            </a:pPr>
            <a:r>
              <a:rPr lang="en-US" dirty="0"/>
              <a:t>So, when a region of the brain becomes more active, there is an increase in blood flow to that region.</a:t>
            </a:r>
          </a:p>
          <a:p>
            <a:pPr marL="171450" indent="-171450">
              <a:buFont typeface="Arial" panose="020B0604020202020204" pitchFamily="34" charset="0"/>
              <a:buChar char="•"/>
            </a:pPr>
            <a:r>
              <a:rPr lang="en-US" dirty="0"/>
              <a:t>The new blood pushes out the deoxygenated blood in that region, which changes the magnetic properties of that region.</a:t>
            </a:r>
          </a:p>
          <a:p>
            <a:pPr marL="171450" indent="-171450">
              <a:buFont typeface="Arial" panose="020B0604020202020204" pitchFamily="34" charset="0"/>
              <a:buChar char="•"/>
            </a:pPr>
            <a:r>
              <a:rPr lang="en-US" dirty="0"/>
              <a:t>Essentially, a fMRI is a giant magnet that measures these magnetic property changes across time at a spatial resolution of as low as a few mms.</a:t>
            </a:r>
          </a:p>
          <a:p>
            <a:pPr marL="171450" indent="-171450">
              <a:buFont typeface="Arial" panose="020B0604020202020204" pitchFamily="34" charset="0"/>
              <a:buChar char="•"/>
            </a:pPr>
            <a:r>
              <a:rPr lang="en-US" dirty="0"/>
              <a:t>Though, it is believed that new advances in 7 Tesla magnets may lead to much smaller spatial resolution.</a:t>
            </a:r>
          </a:p>
        </p:txBody>
      </p:sp>
      <p:sp>
        <p:nvSpPr>
          <p:cNvPr id="4" name="Slide Number Placeholder 3"/>
          <p:cNvSpPr>
            <a:spLocks noGrp="1"/>
          </p:cNvSpPr>
          <p:nvPr>
            <p:ph type="sldNum" sz="quarter" idx="5"/>
          </p:nvPr>
        </p:nvSpPr>
        <p:spPr/>
        <p:txBody>
          <a:bodyPr/>
          <a:lstStyle/>
          <a:p>
            <a:fld id="{AEAB3B86-7B91-F344-A837-A8CD7E79C215}" type="slidenum">
              <a:rPr lang="en-US" smtClean="0"/>
              <a:t>6</a:t>
            </a:fld>
            <a:endParaRPr lang="en-US"/>
          </a:p>
        </p:txBody>
      </p:sp>
    </p:spTree>
    <p:extLst>
      <p:ext uri="{BB962C8B-B14F-4D97-AF65-F5344CB8AC3E}">
        <p14:creationId xmlns:p14="http://schemas.microsoft.com/office/powerpoint/2010/main" val="304942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So-called nuisance artifacts like respiration, motion, and heart-beat can also affect the magnetic field. This is problematic because it may be the case that the measurements observed from fMRI are due to these nuisance processes rather than neural processes.</a:t>
            </a:r>
          </a:p>
        </p:txBody>
      </p:sp>
      <p:sp>
        <p:nvSpPr>
          <p:cNvPr id="4" name="Slide Number Placeholder 3"/>
          <p:cNvSpPr>
            <a:spLocks noGrp="1"/>
          </p:cNvSpPr>
          <p:nvPr>
            <p:ph type="sldNum" sz="quarter" idx="5"/>
          </p:nvPr>
        </p:nvSpPr>
        <p:spPr/>
        <p:txBody>
          <a:bodyPr/>
          <a:lstStyle/>
          <a:p>
            <a:fld id="{AEAB3B86-7B91-F344-A837-A8CD7E79C215}" type="slidenum">
              <a:rPr lang="en-US" smtClean="0"/>
              <a:t>7</a:t>
            </a:fld>
            <a:endParaRPr lang="en-US"/>
          </a:p>
        </p:txBody>
      </p:sp>
    </p:spTree>
    <p:extLst>
      <p:ext uri="{BB962C8B-B14F-4D97-AF65-F5344CB8AC3E}">
        <p14:creationId xmlns:p14="http://schemas.microsoft.com/office/powerpoint/2010/main" val="283619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8</a:t>
            </a:fld>
            <a:endParaRPr lang="en-US"/>
          </a:p>
        </p:txBody>
      </p:sp>
    </p:spTree>
    <p:extLst>
      <p:ext uri="{BB962C8B-B14F-4D97-AF65-F5344CB8AC3E}">
        <p14:creationId xmlns:p14="http://schemas.microsoft.com/office/powerpoint/2010/main" val="4665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9</a:t>
            </a:fld>
            <a:endParaRPr lang="en-US"/>
          </a:p>
        </p:txBody>
      </p:sp>
    </p:spTree>
    <p:extLst>
      <p:ext uri="{BB962C8B-B14F-4D97-AF65-F5344CB8AC3E}">
        <p14:creationId xmlns:p14="http://schemas.microsoft.com/office/powerpoint/2010/main" val="389322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canonical explanation of ICA is, suppose you have two people speaking in microphones – where both microphones can pick up the sound from the other person. For the purposes of this talk, it’s sufficient to think of ICA aroma as a black box method that can take the </a:t>
            </a:r>
            <a:r>
              <a:rPr lang="en-US" i="1" dirty="0"/>
              <a:t>d </a:t>
            </a:r>
            <a:r>
              <a:rPr lang="en-US" dirty="0"/>
              <a:t>measurements, in this case 2 microphones, generated by </a:t>
            </a:r>
            <a:r>
              <a:rPr lang="en-US" i="1" dirty="0"/>
              <a:t>k </a:t>
            </a:r>
            <a:r>
              <a:rPr lang="en-US" i="0" dirty="0"/>
              <a:t>sources, in this case two voices, and separate the sources, that is extract each person’s voice in distinctly; with some assumptions, of course.</a:t>
            </a:r>
          </a:p>
          <a:p>
            <a:endParaRPr lang="en-US" i="0" dirty="0"/>
          </a:p>
          <a:p>
            <a:r>
              <a:rPr lang="en-US" i="0" dirty="0"/>
              <a:t>Now, using the same cartoon example, we can replace the voices with some neural activity and jittering for instance. And replace the microphones with two voxels ( a voxel is basically a pixel representing the smallest area that can be measured). With ICA, we should be able to separate neural activity from jittering, or any other artifacts for that matter.</a:t>
            </a:r>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10</a:t>
            </a:fld>
            <a:endParaRPr lang="en-US"/>
          </a:p>
        </p:txBody>
      </p:sp>
    </p:spTree>
    <p:extLst>
      <p:ext uri="{BB962C8B-B14F-4D97-AF65-F5344CB8AC3E}">
        <p14:creationId xmlns:p14="http://schemas.microsoft.com/office/powerpoint/2010/main" val="2983893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2"/>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67832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487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9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fld id="{9A8FC9A3-C3B8-ED4D-A098-DB6DED8C3CFE}" type="slidenum">
              <a:rPr lang="en-US" altLang="en-US"/>
              <a:pPr/>
              <a:t>‹#›</a:t>
            </a:fld>
            <a:endParaRPr lang="en-US" altLang="en-US"/>
          </a:p>
        </p:txBody>
      </p:sp>
    </p:spTree>
    <p:extLst>
      <p:ext uri="{BB962C8B-B14F-4D97-AF65-F5344CB8AC3E}">
        <p14:creationId xmlns:p14="http://schemas.microsoft.com/office/powerpoint/2010/main" val="27232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42684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3553-C767-4769-909A-FBAD6D84E1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AFB79-94F2-4263-B5C1-9F2FDB78F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6A20AF-4801-4BC4-932E-E5D164ED49B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3BEEF32-26C0-4DA0-A5D3-FAB9CBC21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73F43-7AB4-4368-AFC6-92A7E095984A}"/>
              </a:ext>
            </a:extLst>
          </p:cNvPr>
          <p:cNvSpPr>
            <a:spLocks noGrp="1"/>
          </p:cNvSpPr>
          <p:nvPr>
            <p:ph type="sldNum" sz="quarter" idx="12"/>
          </p:nvPr>
        </p:nvSpPr>
        <p:spPr/>
        <p:txBody>
          <a:bodyPr/>
          <a:lstStyle/>
          <a:p>
            <a:fld id="{570A7B7A-0087-4B81-90B4-AB9FFF06B3EA}" type="slidenum">
              <a:rPr lang="en-US" smtClean="0"/>
              <a:t>‹#›</a:t>
            </a:fld>
            <a:endParaRPr lang="en-US"/>
          </a:p>
        </p:txBody>
      </p:sp>
    </p:spTree>
    <p:extLst>
      <p:ext uri="{BB962C8B-B14F-4D97-AF65-F5344CB8AC3E}">
        <p14:creationId xmlns:p14="http://schemas.microsoft.com/office/powerpoint/2010/main" val="232272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B046-5E7F-44DB-9C1B-21E732CC9B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1B8406-998C-4F49-961D-8E4209D2C60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C10E7A-C322-46B6-83FE-A5A7555481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D4125-0E9A-4941-A85E-72AB168A49FC}"/>
              </a:ext>
            </a:extLst>
          </p:cNvPr>
          <p:cNvSpPr>
            <a:spLocks noGrp="1"/>
          </p:cNvSpPr>
          <p:nvPr>
            <p:ph type="sldNum" sz="quarter" idx="12"/>
          </p:nvPr>
        </p:nvSpPr>
        <p:spPr/>
        <p:txBody>
          <a:bodyPr/>
          <a:lstStyle/>
          <a:p>
            <a:fld id="{570A7B7A-0087-4B81-90B4-AB9FFF06B3EA}" type="slidenum">
              <a:rPr lang="en-US" smtClean="0"/>
              <a:t>‹#›</a:t>
            </a:fld>
            <a:endParaRPr lang="en-US"/>
          </a:p>
        </p:txBody>
      </p:sp>
    </p:spTree>
    <p:extLst>
      <p:ext uri="{BB962C8B-B14F-4D97-AF65-F5344CB8AC3E}">
        <p14:creationId xmlns:p14="http://schemas.microsoft.com/office/powerpoint/2010/main" val="113803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solidFill>
          <a:srgbClr val="13294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100808044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88" r:id="rId5"/>
    <p:sldLayoutId id="2147483689" r:id="rId6"/>
    <p:sldLayoutId id="2147483690" r:id="rId7"/>
  </p:sldLayoutIdLst>
  <p:hf hdr="0" ftr="0" dt="0"/>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 of a human brain in a neurology clinic">
            <a:extLst>
              <a:ext uri="{FF2B5EF4-FFF2-40B4-BE49-F238E27FC236}">
                <a16:creationId xmlns:a16="http://schemas.microsoft.com/office/drawing/2014/main" id="{76B2118C-4A3C-4D98-8B95-7D0594FA66F0}"/>
              </a:ext>
            </a:extLst>
          </p:cNvPr>
          <p:cNvPicPr>
            <a:picLocks noChangeAspect="1"/>
          </p:cNvPicPr>
          <p:nvPr/>
        </p:nvPicPr>
        <p:blipFill rotWithShape="1">
          <a:blip r:embed="rId3">
            <a:alphaModFix amt="50000"/>
          </a:blip>
          <a:srcRect t="15907" b="9093"/>
          <a:stretch/>
        </p:blipFill>
        <p:spPr>
          <a:xfrm>
            <a:off x="20" y="1"/>
            <a:ext cx="12191980" cy="6857999"/>
          </a:xfrm>
          <a:prstGeom prst="rect">
            <a:avLst/>
          </a:prstGeom>
        </p:spPr>
      </p:pic>
      <p:sp>
        <p:nvSpPr>
          <p:cNvPr id="2" name="Title 1">
            <a:extLst>
              <a:ext uri="{FF2B5EF4-FFF2-40B4-BE49-F238E27FC236}">
                <a16:creationId xmlns:a16="http://schemas.microsoft.com/office/drawing/2014/main" id="{CA1FA88D-E6A2-784B-AF00-E05489AB344E}"/>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Nuisance Artifact Removal in fMRI</a:t>
            </a:r>
            <a:endParaRPr lang="en-US" dirty="0">
              <a:solidFill>
                <a:srgbClr val="FFFFFF"/>
              </a:solidFill>
            </a:endParaRPr>
          </a:p>
        </p:txBody>
      </p:sp>
      <p:sp>
        <p:nvSpPr>
          <p:cNvPr id="3" name="Subtitle 2">
            <a:extLst>
              <a:ext uri="{FF2B5EF4-FFF2-40B4-BE49-F238E27FC236}">
                <a16:creationId xmlns:a16="http://schemas.microsoft.com/office/drawing/2014/main" id="{80E02D0B-AE82-C046-86D7-6EC0C33F9D73}"/>
              </a:ext>
            </a:extLst>
          </p:cNvPr>
          <p:cNvSpPr>
            <a:spLocks noGrp="1"/>
          </p:cNvSpPr>
          <p:nvPr>
            <p:ph type="subTitle" idx="1"/>
          </p:nvPr>
        </p:nvSpPr>
        <p:spPr>
          <a:xfrm>
            <a:off x="1524000" y="4159404"/>
            <a:ext cx="9144000" cy="1400148"/>
          </a:xfrm>
        </p:spPr>
        <p:txBody>
          <a:bodyPr>
            <a:normAutofit fontScale="62500" lnSpcReduction="20000"/>
          </a:bodyPr>
          <a:lstStyle/>
          <a:p>
            <a:r>
              <a:rPr lang="en-US" sz="4600" b="1" dirty="0">
                <a:solidFill>
                  <a:srgbClr val="FFFFFF"/>
                </a:solidFill>
                <a:latin typeface="Georgia" panose="02040502050405020303" pitchFamily="18" charset="0"/>
                <a:cs typeface="Times New Roman" panose="02020603050405020304" pitchFamily="18" charset="0"/>
              </a:rPr>
              <a:t>A Causal Discovery Approach</a:t>
            </a:r>
          </a:p>
          <a:p>
            <a:endParaRPr lang="en-US" b="1" dirty="0">
              <a:solidFill>
                <a:srgbClr val="FFFFFF"/>
              </a:solidFill>
              <a:latin typeface="Georgia" panose="02040502050405020303" pitchFamily="18" charset="0"/>
              <a:cs typeface="Times New Roman" panose="02020603050405020304" pitchFamily="18" charset="0"/>
            </a:endParaRPr>
          </a:p>
          <a:p>
            <a:r>
              <a:rPr lang="en-US" sz="2600" b="1" dirty="0">
                <a:solidFill>
                  <a:srgbClr val="FFFFFF"/>
                </a:solidFill>
                <a:latin typeface="Georgia" panose="02040502050405020303" pitchFamily="18" charset="0"/>
                <a:cs typeface="Times New Roman" panose="02020603050405020304" pitchFamily="18" charset="0"/>
              </a:rPr>
              <a:t>Olawale Salaudeen (CS), Vikram Duvvur (CS)</a:t>
            </a:r>
          </a:p>
          <a:p>
            <a:r>
              <a:rPr lang="en-US" sz="2600" b="1" dirty="0">
                <a:solidFill>
                  <a:srgbClr val="FFFFFF"/>
                </a:solidFill>
                <a:latin typeface="Georgia" panose="02040502050405020303" pitchFamily="18" charset="0"/>
                <a:cs typeface="Times New Roman" panose="02020603050405020304" pitchFamily="18" charset="0"/>
              </a:rPr>
              <a:t>Faculty Advisors: Aron Barbey (PSYC), Brad Sutton (BIOE), Sanmi Koyejo (CS)</a:t>
            </a:r>
          </a:p>
          <a:p>
            <a:endParaRPr lang="en-US" dirty="0">
              <a:solidFill>
                <a:srgbClr val="FFFFFF"/>
              </a:solidFill>
              <a:latin typeface="Georgia" panose="02040502050405020303" pitchFamily="18" charset="0"/>
              <a:cs typeface="Times New Roman" panose="02020603050405020304" pitchFamily="18" charset="0"/>
            </a:endParaRPr>
          </a:p>
          <a:p>
            <a:endParaRPr lang="en-US" dirty="0">
              <a:solidFill>
                <a:srgbClr val="FFFFFF"/>
              </a:solidFill>
              <a:latin typeface="Georgia" panose="02040502050405020303"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5BAFF2E-A9C2-4CD6-B64D-FE71A33E373F}"/>
              </a:ext>
            </a:extLst>
          </p:cNvPr>
          <p:cNvPicPr>
            <a:picLocks noChangeAspect="1"/>
          </p:cNvPicPr>
          <p:nvPr/>
        </p:nvPicPr>
        <p:blipFill>
          <a:blip r:embed="rId4"/>
          <a:stretch>
            <a:fillRect/>
          </a:stretch>
        </p:blipFill>
        <p:spPr>
          <a:xfrm>
            <a:off x="20" y="-3175"/>
            <a:ext cx="12192000" cy="1057275"/>
          </a:xfrm>
          <a:prstGeom prst="rect">
            <a:avLst/>
          </a:prstGeom>
        </p:spPr>
      </p:pic>
      <p:pic>
        <p:nvPicPr>
          <p:cNvPr id="8" name="Picture 4" descr="Beckman Institute (@BeckmanInst) / Twitter">
            <a:extLst>
              <a:ext uri="{FF2B5EF4-FFF2-40B4-BE49-F238E27FC236}">
                <a16:creationId xmlns:a16="http://schemas.microsoft.com/office/drawing/2014/main" id="{F1715D7C-6861-BA41-80E1-683FAFA67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8575" y="-3175"/>
            <a:ext cx="1057275"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169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56F80C-6276-41A2-98BD-287554192221}"/>
              </a:ext>
            </a:extLst>
          </p:cNvPr>
          <p:cNvSpPr/>
          <p:nvPr/>
        </p:nvSpPr>
        <p:spPr>
          <a:xfrm>
            <a:off x="10601527" y="1843727"/>
            <a:ext cx="1223586" cy="4217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42DA27-3FBE-4E66-BC76-7CBD411132A5}"/>
              </a:ext>
            </a:extLst>
          </p:cNvPr>
          <p:cNvSpPr/>
          <p:nvPr/>
        </p:nvSpPr>
        <p:spPr>
          <a:xfrm>
            <a:off x="366887" y="1843727"/>
            <a:ext cx="1223586" cy="4217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9D873-F68E-4DDC-A762-D27AF7A001DE}"/>
              </a:ext>
            </a:extLst>
          </p:cNvPr>
          <p:cNvSpPr>
            <a:spLocks noGrp="1"/>
          </p:cNvSpPr>
          <p:nvPr>
            <p:ph type="title"/>
          </p:nvPr>
        </p:nvSpPr>
        <p:spPr>
          <a:xfrm>
            <a:off x="378823" y="365125"/>
            <a:ext cx="11227023" cy="1325563"/>
          </a:xfrm>
        </p:spPr>
        <p:txBody>
          <a:bodyPr/>
          <a:lstStyle/>
          <a:p>
            <a:pPr algn="l"/>
            <a:r>
              <a:rPr lang="en-US" dirty="0">
                <a:cs typeface="Times New Roman" panose="02020603050405020304" pitchFamily="18" charset="0"/>
              </a:rPr>
              <a:t>Independent Component Analysis</a:t>
            </a:r>
          </a:p>
        </p:txBody>
      </p:sp>
      <p:pic>
        <p:nvPicPr>
          <p:cNvPr id="5124" name="Picture 4" descr="Independent Component Analysis | SpringerLink">
            <a:extLst>
              <a:ext uri="{FF2B5EF4-FFF2-40B4-BE49-F238E27FC236}">
                <a16:creationId xmlns:a16="http://schemas.microsoft.com/office/drawing/2014/main" id="{DB725B9A-6F27-4245-A3A4-C315A1A2B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472" y="1836532"/>
            <a:ext cx="9011055" cy="4239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2A5B3B-45B0-4B3F-A0B9-5A8573282CA1}"/>
              </a:ext>
            </a:extLst>
          </p:cNvPr>
          <p:cNvSpPr/>
          <p:nvPr/>
        </p:nvSpPr>
        <p:spPr>
          <a:xfrm>
            <a:off x="1318456" y="3533126"/>
            <a:ext cx="2060643"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Neural Activity 1</a:t>
            </a:r>
          </a:p>
        </p:txBody>
      </p:sp>
      <p:sp>
        <p:nvSpPr>
          <p:cNvPr id="7" name="Rectangle 6">
            <a:extLst>
              <a:ext uri="{FF2B5EF4-FFF2-40B4-BE49-F238E27FC236}">
                <a16:creationId xmlns:a16="http://schemas.microsoft.com/office/drawing/2014/main" id="{B2FEB2D7-D6CC-47EB-9100-3D5AD2980288}"/>
              </a:ext>
            </a:extLst>
          </p:cNvPr>
          <p:cNvSpPr/>
          <p:nvPr/>
        </p:nvSpPr>
        <p:spPr>
          <a:xfrm>
            <a:off x="1684468" y="5667284"/>
            <a:ext cx="1328620"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Jittering</a:t>
            </a:r>
          </a:p>
        </p:txBody>
      </p:sp>
      <p:sp>
        <p:nvSpPr>
          <p:cNvPr id="8" name="Rectangle 7">
            <a:extLst>
              <a:ext uri="{FF2B5EF4-FFF2-40B4-BE49-F238E27FC236}">
                <a16:creationId xmlns:a16="http://schemas.microsoft.com/office/drawing/2014/main" id="{08CF634D-6542-4EC3-BBA4-A11F7D9149F5}"/>
              </a:ext>
            </a:extLst>
          </p:cNvPr>
          <p:cNvSpPr/>
          <p:nvPr/>
        </p:nvSpPr>
        <p:spPr>
          <a:xfrm>
            <a:off x="4168805" y="5644870"/>
            <a:ext cx="2060643"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Voxel 2</a:t>
            </a:r>
          </a:p>
        </p:txBody>
      </p:sp>
      <p:sp>
        <p:nvSpPr>
          <p:cNvPr id="9" name="Rectangle 8">
            <a:extLst>
              <a:ext uri="{FF2B5EF4-FFF2-40B4-BE49-F238E27FC236}">
                <a16:creationId xmlns:a16="http://schemas.microsoft.com/office/drawing/2014/main" id="{85DBD89D-8431-4B16-A644-F0F4652FF539}"/>
              </a:ext>
            </a:extLst>
          </p:cNvPr>
          <p:cNvSpPr/>
          <p:nvPr/>
        </p:nvSpPr>
        <p:spPr>
          <a:xfrm>
            <a:off x="4554245" y="3435877"/>
            <a:ext cx="1144611"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Voxel 1</a:t>
            </a:r>
          </a:p>
        </p:txBody>
      </p:sp>
      <p:sp>
        <p:nvSpPr>
          <p:cNvPr id="10" name="Rectangle 9">
            <a:extLst>
              <a:ext uri="{FF2B5EF4-FFF2-40B4-BE49-F238E27FC236}">
                <a16:creationId xmlns:a16="http://schemas.microsoft.com/office/drawing/2014/main" id="{1A1ADA0B-7652-4F24-898D-69057105DD37}"/>
              </a:ext>
            </a:extLst>
          </p:cNvPr>
          <p:cNvSpPr/>
          <p:nvPr/>
        </p:nvSpPr>
        <p:spPr>
          <a:xfrm>
            <a:off x="9696602" y="3395048"/>
            <a:ext cx="2060643"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Neural Activity 1</a:t>
            </a:r>
          </a:p>
        </p:txBody>
      </p:sp>
      <p:sp>
        <p:nvSpPr>
          <p:cNvPr id="12" name="Rectangle 11">
            <a:extLst>
              <a:ext uri="{FF2B5EF4-FFF2-40B4-BE49-F238E27FC236}">
                <a16:creationId xmlns:a16="http://schemas.microsoft.com/office/drawing/2014/main" id="{E4AA453F-2141-465E-91E6-B83AFB0E71ED}"/>
              </a:ext>
            </a:extLst>
          </p:cNvPr>
          <p:cNvSpPr/>
          <p:nvPr/>
        </p:nvSpPr>
        <p:spPr>
          <a:xfrm>
            <a:off x="9696601" y="4124089"/>
            <a:ext cx="2060643"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Jittering</a:t>
            </a:r>
          </a:p>
        </p:txBody>
      </p:sp>
      <p:sp>
        <p:nvSpPr>
          <p:cNvPr id="5" name="TextBox 4">
            <a:extLst>
              <a:ext uri="{FF2B5EF4-FFF2-40B4-BE49-F238E27FC236}">
                <a16:creationId xmlns:a16="http://schemas.microsoft.com/office/drawing/2014/main" id="{EDAC79E9-FD1E-4B6E-A520-1BCB4EB2B36E}"/>
              </a:ext>
            </a:extLst>
          </p:cNvPr>
          <p:cNvSpPr txBox="1"/>
          <p:nvPr/>
        </p:nvSpPr>
        <p:spPr>
          <a:xfrm>
            <a:off x="729171" y="1516522"/>
            <a:ext cx="3239211" cy="369332"/>
          </a:xfrm>
          <a:prstGeom prst="rect">
            <a:avLst/>
          </a:prstGeom>
          <a:noFill/>
        </p:spPr>
        <p:txBody>
          <a:bodyPr wrap="square" rtlCol="0">
            <a:spAutoFit/>
          </a:bodyPr>
          <a:lstStyle/>
          <a:p>
            <a:pPr algn="ctr"/>
            <a:r>
              <a:rPr lang="en-US" dirty="0">
                <a:solidFill>
                  <a:srgbClr val="E84A27"/>
                </a:solidFill>
              </a:rPr>
              <a:t>K=2 Independent Components</a:t>
            </a:r>
          </a:p>
        </p:txBody>
      </p:sp>
      <p:sp>
        <p:nvSpPr>
          <p:cNvPr id="13" name="TextBox 12">
            <a:extLst>
              <a:ext uri="{FF2B5EF4-FFF2-40B4-BE49-F238E27FC236}">
                <a16:creationId xmlns:a16="http://schemas.microsoft.com/office/drawing/2014/main" id="{6F3D096D-BA75-435F-A1E1-13602349D6F7}"/>
              </a:ext>
            </a:extLst>
          </p:cNvPr>
          <p:cNvSpPr txBox="1"/>
          <p:nvPr/>
        </p:nvSpPr>
        <p:spPr>
          <a:xfrm>
            <a:off x="3837088" y="1518216"/>
            <a:ext cx="2724076" cy="369332"/>
          </a:xfrm>
          <a:prstGeom prst="rect">
            <a:avLst/>
          </a:prstGeom>
          <a:noFill/>
        </p:spPr>
        <p:txBody>
          <a:bodyPr wrap="square" rtlCol="0">
            <a:spAutoFit/>
          </a:bodyPr>
          <a:lstStyle/>
          <a:p>
            <a:pPr algn="ctr"/>
            <a:r>
              <a:rPr lang="en-US" dirty="0">
                <a:solidFill>
                  <a:srgbClr val="E84A27"/>
                </a:solidFill>
              </a:rPr>
              <a:t>Observed</a:t>
            </a:r>
          </a:p>
        </p:txBody>
      </p:sp>
      <p:sp>
        <p:nvSpPr>
          <p:cNvPr id="14" name="TextBox 13">
            <a:extLst>
              <a:ext uri="{FF2B5EF4-FFF2-40B4-BE49-F238E27FC236}">
                <a16:creationId xmlns:a16="http://schemas.microsoft.com/office/drawing/2014/main" id="{8B37C937-2721-4FC4-BC24-F032D4A30E0E}"/>
              </a:ext>
            </a:extLst>
          </p:cNvPr>
          <p:cNvSpPr txBox="1"/>
          <p:nvPr/>
        </p:nvSpPr>
        <p:spPr>
          <a:xfrm>
            <a:off x="8947174" y="1523717"/>
            <a:ext cx="3142034" cy="369332"/>
          </a:xfrm>
          <a:prstGeom prst="rect">
            <a:avLst/>
          </a:prstGeom>
          <a:noFill/>
        </p:spPr>
        <p:txBody>
          <a:bodyPr wrap="square" rtlCol="0">
            <a:spAutoFit/>
          </a:bodyPr>
          <a:lstStyle/>
          <a:p>
            <a:r>
              <a:rPr lang="en-US" i="1" dirty="0">
                <a:solidFill>
                  <a:srgbClr val="E84A27"/>
                </a:solidFill>
              </a:rPr>
              <a:t>k</a:t>
            </a:r>
            <a:r>
              <a:rPr lang="en-US" dirty="0">
                <a:solidFill>
                  <a:srgbClr val="E84A27"/>
                </a:solidFill>
              </a:rPr>
              <a:t>=2 Independent Components</a:t>
            </a:r>
          </a:p>
        </p:txBody>
      </p:sp>
      <p:sp>
        <p:nvSpPr>
          <p:cNvPr id="15" name="TextBox 14">
            <a:extLst>
              <a:ext uri="{FF2B5EF4-FFF2-40B4-BE49-F238E27FC236}">
                <a16:creationId xmlns:a16="http://schemas.microsoft.com/office/drawing/2014/main" id="{350C2471-B1CC-456D-BBCC-CAED31C7FCEC}"/>
              </a:ext>
            </a:extLst>
          </p:cNvPr>
          <p:cNvSpPr txBox="1"/>
          <p:nvPr/>
        </p:nvSpPr>
        <p:spPr>
          <a:xfrm>
            <a:off x="7138094" y="1518216"/>
            <a:ext cx="1601665" cy="369332"/>
          </a:xfrm>
          <a:prstGeom prst="rect">
            <a:avLst/>
          </a:prstGeom>
          <a:noFill/>
        </p:spPr>
        <p:txBody>
          <a:bodyPr wrap="square" rtlCol="0">
            <a:spAutoFit/>
          </a:bodyPr>
          <a:lstStyle/>
          <a:p>
            <a:pPr algn="ctr"/>
            <a:r>
              <a:rPr lang="en-US" dirty="0">
                <a:solidFill>
                  <a:srgbClr val="E84A27"/>
                </a:solidFill>
              </a:rPr>
              <a:t>Magic</a:t>
            </a:r>
          </a:p>
        </p:txBody>
      </p:sp>
      <p:sp>
        <p:nvSpPr>
          <p:cNvPr id="16" name="Slide Number Placeholder 1">
            <a:extLst>
              <a:ext uri="{FF2B5EF4-FFF2-40B4-BE49-F238E27FC236}">
                <a16:creationId xmlns:a16="http://schemas.microsoft.com/office/drawing/2014/main" id="{019D43FF-5560-4366-8F88-443E6CA4C3D3}"/>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A8FC9A3-C3B8-ED4D-A098-DB6DED8C3CFE}" type="slidenum">
              <a:rPr lang="en-US" altLang="en-US" sz="1200" smtClean="0">
                <a:solidFill>
                  <a:schemeClr val="bg1">
                    <a:lumMod val="75000"/>
                  </a:schemeClr>
                </a:solidFill>
              </a:rPr>
              <a:pPr algn="r"/>
              <a:t>10</a:t>
            </a:fld>
            <a:endParaRPr lang="en-US" altLang="en-US" sz="1200" dirty="0">
              <a:solidFill>
                <a:schemeClr val="bg1">
                  <a:lumMod val="75000"/>
                </a:schemeClr>
              </a:solidFill>
            </a:endParaRPr>
          </a:p>
        </p:txBody>
      </p:sp>
      <p:sp>
        <p:nvSpPr>
          <p:cNvPr id="6" name="TextBox 5">
            <a:extLst>
              <a:ext uri="{FF2B5EF4-FFF2-40B4-BE49-F238E27FC236}">
                <a16:creationId xmlns:a16="http://schemas.microsoft.com/office/drawing/2014/main" id="{3F8B36C7-01BF-4D5A-9434-084EF713F633}"/>
              </a:ext>
            </a:extLst>
          </p:cNvPr>
          <p:cNvSpPr txBox="1"/>
          <p:nvPr/>
        </p:nvSpPr>
        <p:spPr>
          <a:xfrm>
            <a:off x="378822" y="6211739"/>
            <a:ext cx="10711209" cy="369332"/>
          </a:xfrm>
          <a:prstGeom prst="rect">
            <a:avLst/>
          </a:prstGeom>
          <a:noFill/>
        </p:spPr>
        <p:txBody>
          <a:bodyPr wrap="square" rtlCol="0">
            <a:spAutoFit/>
          </a:bodyPr>
          <a:lstStyle/>
          <a:p>
            <a:r>
              <a:rPr lang="en-US" b="1" dirty="0">
                <a:solidFill>
                  <a:schemeClr val="bg1">
                    <a:lumMod val="75000"/>
                  </a:schemeClr>
                </a:solidFill>
                <a:latin typeface="Times New Roman" panose="02020603050405020304" pitchFamily="18" charset="0"/>
                <a:cs typeface="Times New Roman" panose="02020603050405020304" pitchFamily="18" charset="0"/>
              </a:rPr>
              <a:t>Voxel</a:t>
            </a:r>
            <a:r>
              <a:rPr lang="en-US" dirty="0">
                <a:solidFill>
                  <a:schemeClr val="bg1">
                    <a:lumMod val="75000"/>
                  </a:schemeClr>
                </a:solidFill>
                <a:latin typeface="Times New Roman" panose="02020603050405020304" pitchFamily="18" charset="0"/>
                <a:cs typeface="Times New Roman" panose="02020603050405020304" pitchFamily="18" charset="0"/>
              </a:rPr>
              <a:t>: Smallest area in fMRI scan; analogous to a pixel in an image. </a:t>
            </a:r>
          </a:p>
        </p:txBody>
      </p:sp>
    </p:spTree>
    <p:extLst>
      <p:ext uri="{BB962C8B-B14F-4D97-AF65-F5344CB8AC3E}">
        <p14:creationId xmlns:p14="http://schemas.microsoft.com/office/powerpoint/2010/main" val="15200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2A8D9B-7BAA-430E-89E0-E5FB33B2F3C5}"/>
                  </a:ext>
                </a:extLst>
              </p:cNvPr>
              <p:cNvSpPr>
                <a:spLocks noGrp="1"/>
              </p:cNvSpPr>
              <p:nvPr>
                <p:ph type="title"/>
              </p:nvPr>
            </p:nvSpPr>
            <p:spPr/>
            <p:txBody>
              <a:bodyPr>
                <a:normAutofit/>
              </a:bodyPr>
              <a:lstStyle/>
              <a:p>
                <a:pPr algn="l"/>
                <a:r>
                  <a:rPr lang="en-US" sz="3200" dirty="0">
                    <a:solidFill>
                      <a:srgbClr val="E84A27"/>
                    </a:solidFill>
                  </a:rPr>
                  <a:t>fMRI Scan </a:t>
                </a:r>
                <a14:m>
                  <m:oMath xmlns:m="http://schemas.openxmlformats.org/officeDocument/2006/math">
                    <m:r>
                      <a:rPr lang="en-US" sz="3200" b="0" i="1" smtClean="0">
                        <a:solidFill>
                          <a:srgbClr val="E84A27"/>
                        </a:solidFill>
                        <a:latin typeface="Cambria Math" panose="02040503050406030204" pitchFamily="18" charset="0"/>
                      </a:rPr>
                      <m:t>→</m:t>
                    </m:r>
                    <m:r>
                      <a:rPr lang="en-US" sz="3200" b="0" i="1" smtClean="0">
                        <a:solidFill>
                          <a:srgbClr val="E84A27"/>
                        </a:solidFill>
                        <a:latin typeface="Cambria Math" panose="02040503050406030204" pitchFamily="18" charset="0"/>
                      </a:rPr>
                      <m:t>𝑘</m:t>
                    </m:r>
                  </m:oMath>
                </a14:m>
                <a:r>
                  <a:rPr lang="en-US" sz="3200" dirty="0">
                    <a:solidFill>
                      <a:srgbClr val="E84A27"/>
                    </a:solidFill>
                  </a:rPr>
                  <a:t> Independent Components</a:t>
                </a:r>
                <a:endParaRPr lang="en-US" sz="3200" dirty="0"/>
              </a:p>
            </p:txBody>
          </p:sp>
        </mc:Choice>
        <mc:Fallback xmlns="">
          <p:sp>
            <p:nvSpPr>
              <p:cNvPr id="2" name="Title 1">
                <a:extLst>
                  <a:ext uri="{FF2B5EF4-FFF2-40B4-BE49-F238E27FC236}">
                    <a16:creationId xmlns:a16="http://schemas.microsoft.com/office/drawing/2014/main" id="{DA2A8D9B-7BAA-430E-89E0-E5FB33B2F3C5}"/>
                  </a:ext>
                </a:extLst>
              </p:cNvPr>
              <p:cNvSpPr>
                <a:spLocks noGrp="1" noRot="1" noChangeAspect="1" noMove="1" noResize="1" noEditPoints="1" noAdjustHandles="1" noChangeArrowheads="1" noChangeShapeType="1" noTextEdit="1"/>
              </p:cNvSpPr>
              <p:nvPr>
                <p:ph type="title"/>
              </p:nvPr>
            </p:nvSpPr>
            <p:spPr>
              <a:blipFill>
                <a:blip r:embed="rId3"/>
                <a:stretch>
                  <a:fillRect l="-158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BD413E4-07A3-4006-A42A-259AD7FE0D9A}"/>
              </a:ext>
            </a:extLst>
          </p:cNvPr>
          <p:cNvSpPr>
            <a:spLocks noGrp="1"/>
          </p:cNvSpPr>
          <p:nvPr>
            <p:ph idx="1"/>
          </p:nvPr>
        </p:nvSpPr>
        <p:spPr>
          <a:xfrm>
            <a:off x="378823" y="1690688"/>
            <a:ext cx="11150031" cy="3625895"/>
          </a:xfrm>
        </p:spPr>
        <p:txBody>
          <a:bodyPr/>
          <a:lstStyle/>
          <a:p>
            <a:pPr>
              <a:lnSpc>
                <a:spcPct val="150000"/>
              </a:lnSpc>
            </a:pPr>
            <a:r>
              <a:rPr lang="en-US" dirty="0">
                <a:solidFill>
                  <a:srgbClr val="E84A27"/>
                </a:solidFill>
                <a:latin typeface="Times New Roman" panose="02020603050405020304" pitchFamily="18" charset="0"/>
                <a:cs typeface="Times New Roman" panose="02020603050405020304" pitchFamily="18" charset="0"/>
              </a:rPr>
              <a:t>Independent Components (ICs): a distinct process (in some sense)</a:t>
            </a:r>
          </a:p>
          <a:p>
            <a:pPr marL="742950" lvl="1" indent="-285750">
              <a:lnSpc>
                <a:spcPct val="150000"/>
              </a:lnSpc>
            </a:pPr>
            <a:r>
              <a:rPr lang="en-US" dirty="0">
                <a:solidFill>
                  <a:srgbClr val="E84A27"/>
                </a:solidFill>
                <a:latin typeface="Times New Roman" panose="02020603050405020304" pitchFamily="18" charset="0"/>
                <a:cs typeface="Times New Roman" panose="02020603050405020304" pitchFamily="18" charset="0"/>
              </a:rPr>
              <a:t>Some are neural activity</a:t>
            </a:r>
          </a:p>
          <a:p>
            <a:pPr marL="742950" lvl="1" indent="-285750">
              <a:lnSpc>
                <a:spcPct val="150000"/>
              </a:lnSpc>
            </a:pPr>
            <a:r>
              <a:rPr lang="en-US" dirty="0">
                <a:solidFill>
                  <a:srgbClr val="E84A27"/>
                </a:solidFill>
                <a:latin typeface="Times New Roman" panose="02020603050405020304" pitchFamily="18" charset="0"/>
                <a:cs typeface="Times New Roman" panose="02020603050405020304" pitchFamily="18" charset="0"/>
              </a:rPr>
              <a:t>Some are nuisance artifacts</a:t>
            </a:r>
          </a:p>
        </p:txBody>
      </p:sp>
      <p:sp>
        <p:nvSpPr>
          <p:cNvPr id="4" name="Content Placeholder 2">
            <a:extLst>
              <a:ext uri="{FF2B5EF4-FFF2-40B4-BE49-F238E27FC236}">
                <a16:creationId xmlns:a16="http://schemas.microsoft.com/office/drawing/2014/main" id="{1BBC341E-10E6-124D-A9AF-D3B12EF7729A}"/>
              </a:ext>
            </a:extLst>
          </p:cNvPr>
          <p:cNvSpPr txBox="1">
            <a:spLocks/>
          </p:cNvSpPr>
          <p:nvPr/>
        </p:nvSpPr>
        <p:spPr>
          <a:xfrm>
            <a:off x="520984" y="5167312"/>
            <a:ext cx="11150031" cy="835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3200" b="1" dirty="0">
                <a:solidFill>
                  <a:srgbClr val="E84A27"/>
                </a:solidFill>
                <a:latin typeface="Times New Roman" panose="02020603050405020304" pitchFamily="18" charset="0"/>
                <a:cs typeface="Times New Roman" panose="02020603050405020304" pitchFamily="18" charset="0"/>
              </a:rPr>
              <a:t>Which are neural activity, and which are nuisance artifacts?</a:t>
            </a:r>
          </a:p>
        </p:txBody>
      </p:sp>
      <p:sp>
        <p:nvSpPr>
          <p:cNvPr id="5" name="Slide Number Placeholder 1">
            <a:extLst>
              <a:ext uri="{FF2B5EF4-FFF2-40B4-BE49-F238E27FC236}">
                <a16:creationId xmlns:a16="http://schemas.microsoft.com/office/drawing/2014/main" id="{474D938C-AB28-4455-B35F-B64F2554234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A8FC9A3-C3B8-ED4D-A098-DB6DED8C3CFE}" type="slidenum">
              <a:rPr lang="en-US" altLang="en-US" sz="1200" smtClean="0">
                <a:solidFill>
                  <a:schemeClr val="bg1">
                    <a:lumMod val="75000"/>
                  </a:schemeClr>
                </a:solidFill>
              </a:rPr>
              <a:pPr algn="r"/>
              <a:t>11</a:t>
            </a:fld>
            <a:endParaRPr lang="en-US" altLang="en-US" sz="1200" dirty="0">
              <a:solidFill>
                <a:schemeClr val="bg1">
                  <a:lumMod val="75000"/>
                </a:schemeClr>
              </a:solidFill>
            </a:endParaRPr>
          </a:p>
        </p:txBody>
      </p:sp>
    </p:spTree>
    <p:extLst>
      <p:ext uri="{BB962C8B-B14F-4D97-AF65-F5344CB8AC3E}">
        <p14:creationId xmlns:p14="http://schemas.microsoft.com/office/powerpoint/2010/main" val="35080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Spatial ICA of fMRI data. The rows of the data matrix X and sources... |  Download Scientific Diagram">
            <a:extLst>
              <a:ext uri="{FF2B5EF4-FFF2-40B4-BE49-F238E27FC236}">
                <a16:creationId xmlns:a16="http://schemas.microsoft.com/office/drawing/2014/main" id="{02BD493F-3EDD-4D65-9B49-C89642FBCD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9" y="1849272"/>
            <a:ext cx="11496821" cy="3851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B939F9-9B73-4139-89ED-11D7C52D0858}"/>
              </a:ext>
            </a:extLst>
          </p:cNvPr>
          <p:cNvSpPr/>
          <p:nvPr/>
        </p:nvSpPr>
        <p:spPr>
          <a:xfrm>
            <a:off x="347589" y="1849272"/>
            <a:ext cx="4535182" cy="3851435"/>
          </a:xfrm>
          <a:prstGeom prst="rect">
            <a:avLst/>
          </a:prstGeom>
          <a:noFill/>
          <a:ln w="25400"/>
          <a:effectLst>
            <a:glow rad="127000">
              <a:srgbClr val="E84A2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460AD2-FAD7-4ECC-94CF-4CD6E1774265}"/>
              </a:ext>
            </a:extLst>
          </p:cNvPr>
          <p:cNvSpPr/>
          <p:nvPr/>
        </p:nvSpPr>
        <p:spPr>
          <a:xfrm>
            <a:off x="5513948" y="1849272"/>
            <a:ext cx="1837495" cy="2734283"/>
          </a:xfrm>
          <a:prstGeom prst="rect">
            <a:avLst/>
          </a:prstGeom>
          <a:noFill/>
          <a:ln w="25400"/>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F3E87F-40FB-40C4-BD0E-5B972E458DE1}"/>
              </a:ext>
            </a:extLst>
          </p:cNvPr>
          <p:cNvSpPr/>
          <p:nvPr/>
        </p:nvSpPr>
        <p:spPr>
          <a:xfrm>
            <a:off x="7364329" y="1849272"/>
            <a:ext cx="4480081" cy="3851435"/>
          </a:xfrm>
          <a:prstGeom prst="rect">
            <a:avLst/>
          </a:prstGeom>
          <a:noFill/>
          <a:ln w="25400"/>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576F24-2499-4D1F-9C92-87B01F6DC13C}"/>
              </a:ext>
            </a:extLst>
          </p:cNvPr>
          <p:cNvSpPr txBox="1"/>
          <p:nvPr/>
        </p:nvSpPr>
        <p:spPr>
          <a:xfrm>
            <a:off x="1205892" y="5700707"/>
            <a:ext cx="2818576" cy="464871"/>
          </a:xfrm>
          <a:prstGeom prst="rect">
            <a:avLst/>
          </a:prstGeom>
          <a:noFill/>
        </p:spPr>
        <p:txBody>
          <a:bodyPr wrap="square" rtlCol="0">
            <a:spAutoFit/>
          </a:bodyPr>
          <a:lstStyle/>
          <a:p>
            <a:pPr algn="ctr">
              <a:lnSpc>
                <a:spcPct val="150000"/>
              </a:lnSpc>
            </a:pPr>
            <a:r>
              <a:rPr lang="en-US" dirty="0">
                <a:solidFill>
                  <a:srgbClr val="E84A27"/>
                </a:solidFill>
                <a:latin typeface="Times New Roman" panose="02020603050405020304" pitchFamily="18" charset="0"/>
                <a:cs typeface="Times New Roman" panose="02020603050405020304" pitchFamily="18" charset="0"/>
              </a:rPr>
              <a:t>Original Scan (flattened)</a:t>
            </a:r>
          </a:p>
        </p:txBody>
      </p:sp>
      <p:sp>
        <p:nvSpPr>
          <p:cNvPr id="8" name="TextBox 7">
            <a:extLst>
              <a:ext uri="{FF2B5EF4-FFF2-40B4-BE49-F238E27FC236}">
                <a16:creationId xmlns:a16="http://schemas.microsoft.com/office/drawing/2014/main" id="{2499298C-0EA8-864A-B2BA-4BEC48B3D186}"/>
              </a:ext>
            </a:extLst>
          </p:cNvPr>
          <p:cNvSpPr txBox="1"/>
          <p:nvPr/>
        </p:nvSpPr>
        <p:spPr>
          <a:xfrm>
            <a:off x="4686711" y="5700707"/>
            <a:ext cx="2818576" cy="464871"/>
          </a:xfrm>
          <a:prstGeom prst="rect">
            <a:avLst/>
          </a:prstGeom>
          <a:noFill/>
        </p:spPr>
        <p:txBody>
          <a:bodyPr wrap="square" rtlCol="0">
            <a:spAutoFit/>
          </a:bodyPr>
          <a:lstStyle/>
          <a:p>
            <a:pPr algn="ctr">
              <a:lnSpc>
                <a:spcPct val="150000"/>
              </a:lnSpc>
            </a:pPr>
            <a:r>
              <a:rPr lang="en-US" i="1" dirty="0">
                <a:solidFill>
                  <a:srgbClr val="E84A27"/>
                </a:solidFill>
                <a:latin typeface="Times New Roman" panose="02020603050405020304" pitchFamily="18" charset="0"/>
                <a:cs typeface="Times New Roman" panose="02020603050405020304" pitchFamily="18" charset="0"/>
              </a:rPr>
              <a:t>k</a:t>
            </a:r>
            <a:r>
              <a:rPr lang="en-US" dirty="0">
                <a:solidFill>
                  <a:srgbClr val="E84A27"/>
                </a:solidFill>
                <a:latin typeface="Times New Roman" panose="02020603050405020304" pitchFamily="18" charset="0"/>
                <a:cs typeface="Times New Roman" panose="02020603050405020304" pitchFamily="18" charset="0"/>
              </a:rPr>
              <a:t>’s across time</a:t>
            </a:r>
            <a:endParaRPr lang="en-US" i="1" dirty="0">
              <a:solidFill>
                <a:srgbClr val="E84A27"/>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2AB60F72-B75D-2942-BF62-0AE8B50D98D8}"/>
              </a:ext>
            </a:extLst>
          </p:cNvPr>
          <p:cNvSpPr>
            <a:spLocks noGrp="1"/>
          </p:cNvSpPr>
          <p:nvPr>
            <p:ph type="title"/>
          </p:nvPr>
        </p:nvSpPr>
        <p:spPr>
          <a:xfrm>
            <a:off x="378823" y="365125"/>
            <a:ext cx="9614263" cy="1325563"/>
          </a:xfrm>
        </p:spPr>
        <p:txBody>
          <a:bodyPr/>
          <a:lstStyle/>
          <a:p>
            <a:pPr algn="l"/>
            <a:r>
              <a:rPr lang="en-US" i="1" dirty="0">
                <a:cs typeface="Times New Roman" panose="02020603050405020304" pitchFamily="18" charset="0"/>
              </a:rPr>
              <a:t>k </a:t>
            </a:r>
            <a:r>
              <a:rPr lang="en-US" dirty="0">
                <a:cs typeface="Times New Roman" panose="02020603050405020304" pitchFamily="18" charset="0"/>
              </a:rPr>
              <a:t>Independent Components</a:t>
            </a:r>
          </a:p>
        </p:txBody>
      </p:sp>
      <p:sp>
        <p:nvSpPr>
          <p:cNvPr id="11" name="TextBox 10">
            <a:extLst>
              <a:ext uri="{FF2B5EF4-FFF2-40B4-BE49-F238E27FC236}">
                <a16:creationId xmlns:a16="http://schemas.microsoft.com/office/drawing/2014/main" id="{5A57B476-6D9A-D041-B486-172C47DAF196}"/>
              </a:ext>
            </a:extLst>
          </p:cNvPr>
          <p:cNvSpPr txBox="1"/>
          <p:nvPr/>
        </p:nvSpPr>
        <p:spPr>
          <a:xfrm>
            <a:off x="8265560" y="5700706"/>
            <a:ext cx="2818576" cy="464871"/>
          </a:xfrm>
          <a:prstGeom prst="rect">
            <a:avLst/>
          </a:prstGeom>
          <a:noFill/>
        </p:spPr>
        <p:txBody>
          <a:bodyPr wrap="square" rtlCol="0">
            <a:spAutoFit/>
          </a:bodyPr>
          <a:lstStyle/>
          <a:p>
            <a:pPr algn="ctr">
              <a:lnSpc>
                <a:spcPct val="150000"/>
              </a:lnSpc>
            </a:pPr>
            <a:r>
              <a:rPr lang="en-US" i="1" dirty="0">
                <a:solidFill>
                  <a:srgbClr val="E84A27"/>
                </a:solidFill>
                <a:latin typeface="Times New Roman" panose="02020603050405020304" pitchFamily="18" charset="0"/>
                <a:cs typeface="Times New Roman" panose="02020603050405020304" pitchFamily="18" charset="0"/>
              </a:rPr>
              <a:t>k</a:t>
            </a:r>
            <a:r>
              <a:rPr lang="en-US" dirty="0">
                <a:solidFill>
                  <a:srgbClr val="E84A27"/>
                </a:solidFill>
                <a:latin typeface="Times New Roman" panose="02020603050405020304" pitchFamily="18" charset="0"/>
                <a:cs typeface="Times New Roman" panose="02020603050405020304" pitchFamily="18" charset="0"/>
              </a:rPr>
              <a:t>’s across pace</a:t>
            </a:r>
            <a:endParaRPr lang="en-US" i="1" dirty="0">
              <a:solidFill>
                <a:srgbClr val="E84A27"/>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72BDD8CC-BD25-D948-BB7C-138C9460E28B}"/>
              </a:ext>
            </a:extLst>
          </p:cNvPr>
          <p:cNvCxnSpPr>
            <a:cxnSpLocks/>
            <a:stCxn id="19" idx="0"/>
          </p:cNvCxnSpPr>
          <p:nvPr/>
        </p:nvCxnSpPr>
        <p:spPr>
          <a:xfrm flipV="1">
            <a:off x="5042386" y="4226011"/>
            <a:ext cx="950641" cy="193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F1E170-FB92-9746-83FF-2525E831980C}"/>
              </a:ext>
            </a:extLst>
          </p:cNvPr>
          <p:cNvCxnSpPr>
            <a:cxnSpLocks/>
            <a:stCxn id="20" idx="0"/>
          </p:cNvCxnSpPr>
          <p:nvPr/>
        </p:nvCxnSpPr>
        <p:spPr>
          <a:xfrm flipV="1">
            <a:off x="7793998" y="5452545"/>
            <a:ext cx="225580" cy="713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CAA1EBB-2B9B-A44A-A4CC-B26CEDF41A3C}"/>
                  </a:ext>
                </a:extLst>
              </p:cNvPr>
              <p:cNvSpPr txBox="1"/>
              <p:nvPr/>
            </p:nvSpPr>
            <p:spPr>
              <a:xfrm>
                <a:off x="4570824" y="6165577"/>
                <a:ext cx="943124" cy="507831"/>
              </a:xfrm>
              <a:prstGeom prst="rect">
                <a:avLst/>
              </a:prstGeom>
              <a:noFill/>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𝑰</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𝑪</m:t>
                          </m:r>
                        </m:e>
                        <m:sub>
                          <m:r>
                            <a:rPr lang="en-US" b="1" i="1" smtClean="0">
                              <a:solidFill>
                                <a:schemeClr val="bg1"/>
                              </a:solidFill>
                              <a:latin typeface="Cambria Math" panose="02040503050406030204" pitchFamily="18" charset="0"/>
                            </a:rPr>
                            <m:t>𝟏</m:t>
                          </m:r>
                        </m:sub>
                      </m:sSub>
                    </m:oMath>
                  </m:oMathPara>
                </a14:m>
                <a:endParaRPr lang="en-US" b="1" i="1" dirty="0">
                  <a:solidFill>
                    <a:schemeClr val="bg1"/>
                  </a:solidFill>
                </a:endParaRPr>
              </a:p>
            </p:txBody>
          </p:sp>
        </mc:Choice>
        <mc:Fallback xmlns="">
          <p:sp>
            <p:nvSpPr>
              <p:cNvPr id="19" name="TextBox 18">
                <a:extLst>
                  <a:ext uri="{FF2B5EF4-FFF2-40B4-BE49-F238E27FC236}">
                    <a16:creationId xmlns:a16="http://schemas.microsoft.com/office/drawing/2014/main" id="{2CAA1EBB-2B9B-A44A-A4CC-B26CEDF41A3C}"/>
                  </a:ext>
                </a:extLst>
              </p:cNvPr>
              <p:cNvSpPr txBox="1">
                <a:spLocks noRot="1" noChangeAspect="1" noMove="1" noResize="1" noEditPoints="1" noAdjustHandles="1" noChangeArrowheads="1" noChangeShapeType="1" noTextEdit="1"/>
              </p:cNvSpPr>
              <p:nvPr/>
            </p:nvSpPr>
            <p:spPr>
              <a:xfrm>
                <a:off x="4570824" y="6165577"/>
                <a:ext cx="943124" cy="5078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595FA2-76DF-F24F-B321-B7CEEFF12ECF}"/>
                  </a:ext>
                </a:extLst>
              </p:cNvPr>
              <p:cNvSpPr txBox="1"/>
              <p:nvPr/>
            </p:nvSpPr>
            <p:spPr>
              <a:xfrm>
                <a:off x="7322436" y="6165577"/>
                <a:ext cx="943124" cy="507831"/>
              </a:xfrm>
              <a:prstGeom prst="rect">
                <a:avLst/>
              </a:prstGeom>
              <a:noFill/>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𝑰</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𝑪</m:t>
                          </m:r>
                        </m:e>
                        <m:sub>
                          <m:r>
                            <a:rPr lang="en-US" b="1" i="1" smtClean="0">
                              <a:solidFill>
                                <a:schemeClr val="bg1"/>
                              </a:solidFill>
                              <a:latin typeface="Cambria Math" panose="02040503050406030204" pitchFamily="18" charset="0"/>
                            </a:rPr>
                            <m:t>𝟏</m:t>
                          </m:r>
                        </m:sub>
                      </m:sSub>
                    </m:oMath>
                  </m:oMathPara>
                </a14:m>
                <a:endParaRPr lang="en-US" b="1" i="1" dirty="0">
                  <a:solidFill>
                    <a:schemeClr val="bg1"/>
                  </a:solidFill>
                </a:endParaRPr>
              </a:p>
            </p:txBody>
          </p:sp>
        </mc:Choice>
        <mc:Fallback xmlns="">
          <p:sp>
            <p:nvSpPr>
              <p:cNvPr id="20" name="TextBox 19">
                <a:extLst>
                  <a:ext uri="{FF2B5EF4-FFF2-40B4-BE49-F238E27FC236}">
                    <a16:creationId xmlns:a16="http://schemas.microsoft.com/office/drawing/2014/main" id="{C9595FA2-76DF-F24F-B321-B7CEEFF12ECF}"/>
                  </a:ext>
                </a:extLst>
              </p:cNvPr>
              <p:cNvSpPr txBox="1">
                <a:spLocks noRot="1" noChangeAspect="1" noMove="1" noResize="1" noEditPoints="1" noAdjustHandles="1" noChangeArrowheads="1" noChangeShapeType="1" noTextEdit="1"/>
              </p:cNvSpPr>
              <p:nvPr/>
            </p:nvSpPr>
            <p:spPr>
              <a:xfrm>
                <a:off x="7322436" y="6165577"/>
                <a:ext cx="943124" cy="507831"/>
              </a:xfrm>
              <a:prstGeom prst="rect">
                <a:avLst/>
              </a:prstGeom>
              <a:blipFill>
                <a:blip r:embed="rId5"/>
                <a:stretch>
                  <a:fillRect/>
                </a:stretch>
              </a:blipFill>
            </p:spPr>
            <p:txBody>
              <a:bodyPr/>
              <a:lstStyle/>
              <a:p>
                <a:r>
                  <a:rPr lang="en-US">
                    <a:noFill/>
                  </a:rPr>
                  <a:t> </a:t>
                </a:r>
              </a:p>
            </p:txBody>
          </p:sp>
        </mc:Fallback>
      </mc:AlternateContent>
      <p:sp>
        <p:nvSpPr>
          <p:cNvPr id="14" name="Slide Number Placeholder 1">
            <a:extLst>
              <a:ext uri="{FF2B5EF4-FFF2-40B4-BE49-F238E27FC236}">
                <a16:creationId xmlns:a16="http://schemas.microsoft.com/office/drawing/2014/main" id="{4153A8D8-6020-4BC7-BD75-AA4C0511ADD9}"/>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A8FC9A3-C3B8-ED4D-A098-DB6DED8C3CFE}" type="slidenum">
              <a:rPr lang="en-US" altLang="en-US" sz="1200" smtClean="0">
                <a:solidFill>
                  <a:schemeClr val="bg1">
                    <a:lumMod val="75000"/>
                  </a:schemeClr>
                </a:solidFill>
              </a:rPr>
              <a:pPr algn="r"/>
              <a:t>12</a:t>
            </a:fld>
            <a:endParaRPr lang="en-US" altLang="en-US" sz="1200" dirty="0">
              <a:solidFill>
                <a:schemeClr val="bg1">
                  <a:lumMod val="75000"/>
                </a:schemeClr>
              </a:solidFill>
            </a:endParaRPr>
          </a:p>
        </p:txBody>
      </p:sp>
    </p:spTree>
    <p:extLst>
      <p:ext uri="{BB962C8B-B14F-4D97-AF65-F5344CB8AC3E}">
        <p14:creationId xmlns:p14="http://schemas.microsoft.com/office/powerpoint/2010/main" val="3786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2788-F6AB-A94A-818D-0717AB08CD08}"/>
              </a:ext>
            </a:extLst>
          </p:cNvPr>
          <p:cNvSpPr>
            <a:spLocks noGrp="1"/>
          </p:cNvSpPr>
          <p:nvPr>
            <p:ph type="title"/>
          </p:nvPr>
        </p:nvSpPr>
        <p:spPr>
          <a:xfrm>
            <a:off x="844550" y="3263900"/>
            <a:ext cx="10515600" cy="1325563"/>
          </a:xfrm>
        </p:spPr>
        <p:txBody>
          <a:bodyPr/>
          <a:lstStyle/>
          <a:p>
            <a:r>
              <a:rPr lang="en-US" dirty="0">
                <a:cs typeface="Times New Roman" panose="02020603050405020304" pitchFamily="18" charset="0"/>
              </a:rPr>
              <a:t>Properties of ICs across space and time.</a:t>
            </a:r>
          </a:p>
        </p:txBody>
      </p:sp>
      <p:sp>
        <p:nvSpPr>
          <p:cNvPr id="3" name="Slide Number Placeholder 2">
            <a:extLst>
              <a:ext uri="{FF2B5EF4-FFF2-40B4-BE49-F238E27FC236}">
                <a16:creationId xmlns:a16="http://schemas.microsoft.com/office/drawing/2014/main" id="{C5EE4BD7-053E-4246-9576-13375DA54B3C}"/>
              </a:ext>
            </a:extLst>
          </p:cNvPr>
          <p:cNvSpPr>
            <a:spLocks noGrp="1"/>
          </p:cNvSpPr>
          <p:nvPr>
            <p:ph type="sldNum" sz="quarter" idx="12"/>
          </p:nvPr>
        </p:nvSpPr>
        <p:spPr/>
        <p:txBody>
          <a:bodyPr/>
          <a:lstStyle/>
          <a:p>
            <a:fld id="{570A7B7A-0087-4B81-90B4-AB9FFF06B3EA}" type="slidenum">
              <a:rPr lang="en-US" smtClean="0"/>
              <a:t>13</a:t>
            </a:fld>
            <a:endParaRPr lang="en-US"/>
          </a:p>
        </p:txBody>
      </p:sp>
      <p:sp>
        <p:nvSpPr>
          <p:cNvPr id="4" name="Text Placeholder 2">
            <a:extLst>
              <a:ext uri="{FF2B5EF4-FFF2-40B4-BE49-F238E27FC236}">
                <a16:creationId xmlns:a16="http://schemas.microsoft.com/office/drawing/2014/main" id="{A9411A0F-AFC0-4902-AD44-AFF715ED9792}"/>
              </a:ext>
            </a:extLst>
          </p:cNvPr>
          <p:cNvSpPr txBox="1">
            <a:spLocks/>
          </p:cNvSpPr>
          <p:nvPr/>
        </p:nvSpPr>
        <p:spPr>
          <a:xfrm>
            <a:off x="831850" y="4589463"/>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lumMod val="75000"/>
                  </a:schemeClr>
                </a:solidFill>
                <a:latin typeface="Georgia" panose="02040502050405020303" pitchFamily="18" charset="0"/>
                <a:cs typeface="Times New Roman" panose="02020603050405020304" pitchFamily="18" charset="0"/>
              </a:rPr>
              <a:t>Neural Activity vs. Artifact</a:t>
            </a:r>
          </a:p>
        </p:txBody>
      </p:sp>
    </p:spTree>
    <p:extLst>
      <p:ext uri="{BB962C8B-B14F-4D97-AF65-F5344CB8AC3E}">
        <p14:creationId xmlns:p14="http://schemas.microsoft.com/office/powerpoint/2010/main" val="269671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6EB906-CC30-4802-AA00-EFB93D223771}"/>
              </a:ext>
            </a:extLst>
          </p:cNvPr>
          <p:cNvSpPr txBox="1"/>
          <p:nvPr/>
        </p:nvSpPr>
        <p:spPr>
          <a:xfrm>
            <a:off x="543344" y="2413177"/>
            <a:ext cx="2676796" cy="650522"/>
          </a:xfrm>
          <a:prstGeom prst="rect">
            <a:avLst/>
          </a:prstGeom>
          <a:noFill/>
        </p:spPr>
        <p:txBody>
          <a:bodyPr wrap="square" rtlCol="0">
            <a:spAutoFit/>
          </a:bodyPr>
          <a:lstStyle/>
          <a:p>
            <a:pPr algn="ctr"/>
            <a:r>
              <a:rPr lang="en-US" dirty="0">
                <a:solidFill>
                  <a:srgbClr val="E84A27"/>
                </a:solidFill>
                <a:latin typeface="Times New Roman" panose="02020603050405020304" pitchFamily="18" charset="0"/>
                <a:cs typeface="Times New Roman" panose="02020603050405020304" pitchFamily="18" charset="0"/>
              </a:rPr>
              <a:t>Independent Component </a:t>
            </a:r>
            <a:r>
              <a:rPr lang="en-US" i="1" dirty="0">
                <a:solidFill>
                  <a:srgbClr val="E84A27"/>
                </a:solidFill>
                <a:latin typeface="Times New Roman" panose="02020603050405020304" pitchFamily="18" charset="0"/>
                <a:cs typeface="Times New Roman" panose="02020603050405020304" pitchFamily="18" charset="0"/>
              </a:rPr>
              <a:t>i</a:t>
            </a:r>
            <a:r>
              <a:rPr lang="en-US" dirty="0">
                <a:solidFill>
                  <a:srgbClr val="E84A27"/>
                </a:solidFill>
                <a:latin typeface="Times New Roman" panose="02020603050405020304" pitchFamily="18" charset="0"/>
                <a:cs typeface="Times New Roman" panose="02020603050405020304" pitchFamily="18" charset="0"/>
              </a:rPr>
              <a:t>:</a:t>
            </a:r>
          </a:p>
          <a:p>
            <a:pPr algn="ctr"/>
            <a:r>
              <a:rPr lang="en-US" dirty="0">
                <a:solidFill>
                  <a:srgbClr val="E84A27"/>
                </a:solidFill>
                <a:latin typeface="Times New Roman" panose="02020603050405020304" pitchFamily="18" charset="0"/>
                <a:cs typeface="Times New Roman" panose="02020603050405020304" pitchFamily="18" charset="0"/>
              </a:rPr>
              <a:t>CSF (CSF fraction)</a:t>
            </a:r>
          </a:p>
        </p:txBody>
      </p:sp>
      <p:sp>
        <p:nvSpPr>
          <p:cNvPr id="13" name="TextBox 12">
            <a:extLst>
              <a:ext uri="{FF2B5EF4-FFF2-40B4-BE49-F238E27FC236}">
                <a16:creationId xmlns:a16="http://schemas.microsoft.com/office/drawing/2014/main" id="{5C969A3B-D320-4F28-BA2C-03FC0354B1BE}"/>
              </a:ext>
            </a:extLst>
          </p:cNvPr>
          <p:cNvSpPr txBox="1"/>
          <p:nvPr/>
        </p:nvSpPr>
        <p:spPr>
          <a:xfrm>
            <a:off x="543344" y="5037185"/>
            <a:ext cx="2676796" cy="650522"/>
          </a:xfrm>
          <a:prstGeom prst="rect">
            <a:avLst/>
          </a:prstGeom>
          <a:noFill/>
        </p:spPr>
        <p:txBody>
          <a:bodyPr wrap="square" rtlCol="0">
            <a:spAutoFit/>
          </a:bodyPr>
          <a:lstStyle/>
          <a:p>
            <a:pPr algn="ctr"/>
            <a:r>
              <a:rPr lang="en-US" dirty="0">
                <a:solidFill>
                  <a:srgbClr val="E84A27"/>
                </a:solidFill>
                <a:latin typeface="Times New Roman" panose="02020603050405020304" pitchFamily="18" charset="0"/>
                <a:cs typeface="Times New Roman" panose="02020603050405020304" pitchFamily="18" charset="0"/>
              </a:rPr>
              <a:t>Independent Component </a:t>
            </a:r>
            <a:r>
              <a:rPr lang="en-US" i="1" dirty="0">
                <a:solidFill>
                  <a:srgbClr val="E84A27"/>
                </a:solidFill>
                <a:latin typeface="Times New Roman" panose="02020603050405020304" pitchFamily="18" charset="0"/>
                <a:cs typeface="Times New Roman" panose="02020603050405020304" pitchFamily="18" charset="0"/>
              </a:rPr>
              <a:t>j</a:t>
            </a:r>
            <a:r>
              <a:rPr lang="en-US" dirty="0">
                <a:solidFill>
                  <a:srgbClr val="E84A27"/>
                </a:solidFill>
                <a:latin typeface="Times New Roman" panose="02020603050405020304" pitchFamily="18" charset="0"/>
                <a:cs typeface="Times New Roman" panose="02020603050405020304" pitchFamily="18" charset="0"/>
              </a:rPr>
              <a:t>:</a:t>
            </a:r>
          </a:p>
          <a:p>
            <a:pPr algn="ctr"/>
            <a:r>
              <a:rPr lang="en-US" dirty="0">
                <a:solidFill>
                  <a:srgbClr val="E84A27"/>
                </a:solidFill>
                <a:latin typeface="Times New Roman" panose="02020603050405020304" pitchFamily="18" charset="0"/>
                <a:cs typeface="Times New Roman" panose="02020603050405020304" pitchFamily="18" charset="0"/>
              </a:rPr>
              <a:t>Motion (edge fraction)</a:t>
            </a:r>
          </a:p>
        </p:txBody>
      </p:sp>
      <p:sp>
        <p:nvSpPr>
          <p:cNvPr id="2" name="Slide Number Placeholder 1">
            <a:extLst>
              <a:ext uri="{FF2B5EF4-FFF2-40B4-BE49-F238E27FC236}">
                <a16:creationId xmlns:a16="http://schemas.microsoft.com/office/drawing/2014/main" id="{CF8F83DD-C493-4626-8CDE-FCF84F77E39F}"/>
              </a:ext>
            </a:extLst>
          </p:cNvPr>
          <p:cNvSpPr>
            <a:spLocks noGrp="1"/>
          </p:cNvSpPr>
          <p:nvPr>
            <p:ph type="sldNum" idx="12"/>
          </p:nvPr>
        </p:nvSpPr>
        <p:spPr/>
        <p:txBody>
          <a:bodyPr/>
          <a:lstStyle/>
          <a:p>
            <a:fld id="{9A8FC9A3-C3B8-ED4D-A098-DB6DED8C3CFE}" type="slidenum">
              <a:rPr lang="en-US" altLang="en-US" smtClean="0"/>
              <a:pPr/>
              <a:t>14</a:t>
            </a:fld>
            <a:endParaRPr lang="en-US" altLang="en-US"/>
          </a:p>
        </p:txBody>
      </p:sp>
      <p:sp>
        <p:nvSpPr>
          <p:cNvPr id="10" name="Title 1">
            <a:extLst>
              <a:ext uri="{FF2B5EF4-FFF2-40B4-BE49-F238E27FC236}">
                <a16:creationId xmlns:a16="http://schemas.microsoft.com/office/drawing/2014/main" id="{A9C8D8B2-D0B0-402A-82A6-8D160AB48C90}"/>
              </a:ext>
            </a:extLst>
          </p:cNvPr>
          <p:cNvSpPr txBox="1">
            <a:spLocks/>
          </p:cNvSpPr>
          <p:nvPr/>
        </p:nvSpPr>
        <p:spPr>
          <a:xfrm>
            <a:off x="378823" y="365125"/>
            <a:ext cx="9614263" cy="1325563"/>
          </a:xfrm>
          <a:prstGeom prst="rect">
            <a:avLst/>
          </a:prstGeom>
        </p:spPr>
        <p:txBody>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dirty="0">
                <a:cs typeface="Times New Roman" panose="02020603050405020304" pitchFamily="18" charset="0"/>
              </a:rPr>
              <a:t>Spatial Nuisance IC properties</a:t>
            </a:r>
          </a:p>
        </p:txBody>
      </p:sp>
      <p:pic>
        <p:nvPicPr>
          <p:cNvPr id="4" name="Picture 3">
            <a:extLst>
              <a:ext uri="{FF2B5EF4-FFF2-40B4-BE49-F238E27FC236}">
                <a16:creationId xmlns:a16="http://schemas.microsoft.com/office/drawing/2014/main" id="{F5393D8E-E7BC-4149-8EDA-2CAA61F4FD75}"/>
              </a:ext>
            </a:extLst>
          </p:cNvPr>
          <p:cNvPicPr>
            <a:picLocks noChangeAspect="1"/>
          </p:cNvPicPr>
          <p:nvPr/>
        </p:nvPicPr>
        <p:blipFill rotWithShape="1">
          <a:blip r:embed="rId3"/>
          <a:srcRect l="1609"/>
          <a:stretch/>
        </p:blipFill>
        <p:spPr>
          <a:xfrm>
            <a:off x="4228659" y="1690688"/>
            <a:ext cx="6738279" cy="2095500"/>
          </a:xfrm>
          <a:prstGeom prst="rect">
            <a:avLst/>
          </a:prstGeom>
        </p:spPr>
      </p:pic>
      <p:pic>
        <p:nvPicPr>
          <p:cNvPr id="8" name="Picture 7">
            <a:extLst>
              <a:ext uri="{FF2B5EF4-FFF2-40B4-BE49-F238E27FC236}">
                <a16:creationId xmlns:a16="http://schemas.microsoft.com/office/drawing/2014/main" id="{83EF9E8C-B540-44C1-BD4A-5B5B07FA43CB}"/>
              </a:ext>
            </a:extLst>
          </p:cNvPr>
          <p:cNvPicPr>
            <a:picLocks noChangeAspect="1"/>
          </p:cNvPicPr>
          <p:nvPr/>
        </p:nvPicPr>
        <p:blipFill>
          <a:blip r:embed="rId4"/>
          <a:stretch>
            <a:fillRect/>
          </a:stretch>
        </p:blipFill>
        <p:spPr>
          <a:xfrm>
            <a:off x="4228658" y="4260851"/>
            <a:ext cx="6738279" cy="2095499"/>
          </a:xfrm>
          <a:prstGeom prst="rect">
            <a:avLst/>
          </a:prstGeom>
        </p:spPr>
      </p:pic>
    </p:spTree>
    <p:extLst>
      <p:ext uri="{BB962C8B-B14F-4D97-AF65-F5344CB8AC3E}">
        <p14:creationId xmlns:p14="http://schemas.microsoft.com/office/powerpoint/2010/main" val="122099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EC2695A4-0A20-4E64-BA06-2BD46933538F}"/>
              </a:ext>
            </a:extLst>
          </p:cNvPr>
          <p:cNvPicPr>
            <a:picLocks noChangeAspect="1"/>
          </p:cNvPicPr>
          <p:nvPr/>
        </p:nvPicPr>
        <p:blipFill rotWithShape="1">
          <a:blip r:embed="rId3"/>
          <a:srcRect l="8481" r="53311"/>
          <a:stretch/>
        </p:blipFill>
        <p:spPr>
          <a:xfrm>
            <a:off x="3164871" y="533001"/>
            <a:ext cx="5862257" cy="5791997"/>
          </a:xfrm>
          <a:prstGeom prst="rect">
            <a:avLst/>
          </a:prstGeom>
          <a:noFill/>
          <a:ln>
            <a:solidFill>
              <a:schemeClr val="bg1"/>
            </a:solidFill>
          </a:ln>
        </p:spPr>
      </p:pic>
      <p:sp>
        <p:nvSpPr>
          <p:cNvPr id="5" name="TextBox 4">
            <a:extLst>
              <a:ext uri="{FF2B5EF4-FFF2-40B4-BE49-F238E27FC236}">
                <a16:creationId xmlns:a16="http://schemas.microsoft.com/office/drawing/2014/main" id="{1DA91280-6860-4639-B4A1-1A4D08033AC7}"/>
              </a:ext>
            </a:extLst>
          </p:cNvPr>
          <p:cNvSpPr txBox="1"/>
          <p:nvPr/>
        </p:nvSpPr>
        <p:spPr>
          <a:xfrm>
            <a:off x="-1" y="6396335"/>
            <a:ext cx="12192000" cy="461665"/>
          </a:xfrm>
          <a:prstGeom prst="rect">
            <a:avLst/>
          </a:prstGeom>
          <a:noFill/>
        </p:spPr>
        <p:txBody>
          <a:bodyPr wrap="square" rtlCol="0">
            <a:spAutoFit/>
          </a:bodyPr>
          <a:lstStyle/>
          <a:p>
            <a:r>
              <a:rPr lang="en-US" sz="1200" dirty="0" err="1">
                <a:solidFill>
                  <a:schemeClr val="bg1">
                    <a:lumMod val="50000"/>
                  </a:schemeClr>
                </a:solidFill>
                <a:latin typeface="Times New Roman" panose="02020603050405020304" pitchFamily="18" charset="0"/>
                <a:cs typeface="Times New Roman" panose="02020603050405020304" pitchFamily="18" charset="0"/>
              </a:rPr>
              <a:t>Raimon</a:t>
            </a:r>
            <a:r>
              <a:rPr lang="en-US" sz="1200" dirty="0">
                <a:solidFill>
                  <a:schemeClr val="bg1">
                    <a:lumMod val="50000"/>
                  </a:schemeClr>
                </a:solidFill>
                <a:latin typeface="Times New Roman" panose="02020603050405020304" pitchFamily="18" charset="0"/>
                <a:cs typeface="Times New Roman" panose="02020603050405020304" pitchFamily="18" charset="0"/>
              </a:rPr>
              <a:t> H.R. Pruim, Maarten </a:t>
            </a:r>
            <a:r>
              <a:rPr lang="en-US" sz="1200" dirty="0" err="1">
                <a:solidFill>
                  <a:schemeClr val="bg1">
                    <a:lumMod val="50000"/>
                  </a:schemeClr>
                </a:solidFill>
                <a:latin typeface="Times New Roman" panose="02020603050405020304" pitchFamily="18" charset="0"/>
                <a:cs typeface="Times New Roman" panose="02020603050405020304" pitchFamily="18" charset="0"/>
              </a:rPr>
              <a:t>Mennes</a:t>
            </a:r>
            <a:r>
              <a:rPr lang="en-US" sz="12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err="1">
                <a:solidFill>
                  <a:schemeClr val="bg1">
                    <a:lumMod val="50000"/>
                  </a:schemeClr>
                </a:solidFill>
                <a:latin typeface="Times New Roman" panose="02020603050405020304" pitchFamily="18" charset="0"/>
                <a:cs typeface="Times New Roman" panose="02020603050405020304" pitchFamily="18" charset="0"/>
              </a:rPr>
              <a:t>Daan</a:t>
            </a:r>
            <a:r>
              <a:rPr lang="en-US" sz="1200" dirty="0">
                <a:solidFill>
                  <a:schemeClr val="bg1">
                    <a:lumMod val="50000"/>
                  </a:schemeClr>
                </a:solidFill>
                <a:latin typeface="Times New Roman" panose="02020603050405020304" pitchFamily="18" charset="0"/>
                <a:cs typeface="Times New Roman" panose="02020603050405020304" pitchFamily="18" charset="0"/>
              </a:rPr>
              <a:t> van </a:t>
            </a:r>
            <a:r>
              <a:rPr lang="en-US" sz="1200" dirty="0" err="1">
                <a:solidFill>
                  <a:schemeClr val="bg1">
                    <a:lumMod val="50000"/>
                  </a:schemeClr>
                </a:solidFill>
                <a:latin typeface="Times New Roman" panose="02020603050405020304" pitchFamily="18" charset="0"/>
                <a:cs typeface="Times New Roman" panose="02020603050405020304" pitchFamily="18" charset="0"/>
              </a:rPr>
              <a:t>Rooij</a:t>
            </a:r>
            <a:r>
              <a:rPr lang="en-US" sz="1200" dirty="0">
                <a:solidFill>
                  <a:schemeClr val="bg1">
                    <a:lumMod val="50000"/>
                  </a:schemeClr>
                </a:solidFill>
                <a:latin typeface="Times New Roman" panose="02020603050405020304" pitchFamily="18" charset="0"/>
                <a:cs typeface="Times New Roman" panose="02020603050405020304" pitchFamily="18" charset="0"/>
              </a:rPr>
              <a:t>, Alberto </a:t>
            </a:r>
            <a:r>
              <a:rPr lang="en-US" sz="1200" dirty="0" err="1">
                <a:solidFill>
                  <a:schemeClr val="bg1">
                    <a:lumMod val="50000"/>
                  </a:schemeClr>
                </a:solidFill>
                <a:latin typeface="Times New Roman" panose="02020603050405020304" pitchFamily="18" charset="0"/>
                <a:cs typeface="Times New Roman" panose="02020603050405020304" pitchFamily="18" charset="0"/>
              </a:rPr>
              <a:t>Llera</a:t>
            </a:r>
            <a:r>
              <a:rPr lang="en-US" sz="1200" dirty="0">
                <a:solidFill>
                  <a:schemeClr val="bg1">
                    <a:lumMod val="50000"/>
                  </a:schemeClr>
                </a:solidFill>
                <a:latin typeface="Times New Roman" panose="02020603050405020304" pitchFamily="18" charset="0"/>
                <a:cs typeface="Times New Roman" panose="02020603050405020304" pitchFamily="18" charset="0"/>
              </a:rPr>
              <a:t>, Jan K. </a:t>
            </a:r>
            <a:r>
              <a:rPr lang="en-US" sz="1200" dirty="0" err="1">
                <a:solidFill>
                  <a:schemeClr val="bg1">
                    <a:lumMod val="50000"/>
                  </a:schemeClr>
                </a:solidFill>
                <a:latin typeface="Times New Roman" panose="02020603050405020304" pitchFamily="18" charset="0"/>
                <a:cs typeface="Times New Roman" panose="02020603050405020304" pitchFamily="18" charset="0"/>
              </a:rPr>
              <a:t>Buitelaar</a:t>
            </a:r>
            <a:r>
              <a:rPr lang="en-US" sz="1200" dirty="0">
                <a:solidFill>
                  <a:schemeClr val="bg1">
                    <a:lumMod val="50000"/>
                  </a:schemeClr>
                </a:solidFill>
                <a:latin typeface="Times New Roman" panose="02020603050405020304" pitchFamily="18" charset="0"/>
                <a:cs typeface="Times New Roman" panose="02020603050405020304" pitchFamily="18" charset="0"/>
              </a:rPr>
              <a:t>, Christian F. Beckmann, ICA-AROMA: A robust ICA-based strategy for removing motion artifacts from fMRI data, </a:t>
            </a:r>
            <a:r>
              <a:rPr lang="en-US" sz="1200" dirty="0" err="1">
                <a:solidFill>
                  <a:schemeClr val="bg1">
                    <a:lumMod val="50000"/>
                  </a:schemeClr>
                </a:solidFill>
                <a:latin typeface="Times New Roman" panose="02020603050405020304" pitchFamily="18" charset="0"/>
                <a:cs typeface="Times New Roman" panose="02020603050405020304" pitchFamily="18" charset="0"/>
              </a:rPr>
              <a:t>NeuroImage</a:t>
            </a:r>
            <a:r>
              <a:rPr lang="en-US" sz="1200" dirty="0">
                <a:solidFill>
                  <a:schemeClr val="bg1">
                    <a:lumMod val="50000"/>
                  </a:schemeClr>
                </a:solidFill>
                <a:latin typeface="Times New Roman" panose="02020603050405020304" pitchFamily="18" charset="0"/>
                <a:cs typeface="Times New Roman" panose="02020603050405020304" pitchFamily="18" charset="0"/>
              </a:rPr>
              <a:t>, Volume 112, 2015, Pages 267-277, ISSN 1053-8119, https://doi.org/10.1016/j.neuroimage.2015.02.064.</a:t>
            </a:r>
          </a:p>
        </p:txBody>
      </p:sp>
    </p:spTree>
    <p:extLst>
      <p:ext uri="{BB962C8B-B14F-4D97-AF65-F5344CB8AC3E}">
        <p14:creationId xmlns:p14="http://schemas.microsoft.com/office/powerpoint/2010/main" val="196924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1273-A51E-4D4F-9E08-B61B04FBFED2}"/>
              </a:ext>
            </a:extLst>
          </p:cNvPr>
          <p:cNvSpPr>
            <a:spLocks noGrp="1"/>
          </p:cNvSpPr>
          <p:nvPr>
            <p:ph type="title"/>
          </p:nvPr>
        </p:nvSpPr>
        <p:spPr/>
        <p:txBody>
          <a:bodyPr/>
          <a:lstStyle/>
          <a:p>
            <a:r>
              <a:rPr lang="en-US" dirty="0"/>
              <a:t>Are these all the artifacts?</a:t>
            </a:r>
          </a:p>
        </p:txBody>
      </p:sp>
      <p:sp>
        <p:nvSpPr>
          <p:cNvPr id="3" name="Text Placeholder 2">
            <a:extLst>
              <a:ext uri="{FF2B5EF4-FFF2-40B4-BE49-F238E27FC236}">
                <a16:creationId xmlns:a16="http://schemas.microsoft.com/office/drawing/2014/main" id="{8ACF49D7-841B-4829-882C-B5275E371280}"/>
              </a:ext>
            </a:extLst>
          </p:cNvPr>
          <p:cNvSpPr>
            <a:spLocks noGrp="1"/>
          </p:cNvSpPr>
          <p:nvPr>
            <p:ph type="body" idx="1"/>
          </p:nvPr>
        </p:nvSpPr>
        <p:spPr/>
        <p:txBody>
          <a:bodyPr/>
          <a:lstStyle/>
          <a:p>
            <a:r>
              <a:rPr lang="en-US" dirty="0">
                <a:latin typeface="Georgia" panose="02040502050405020303" pitchFamily="18" charset="0"/>
              </a:rPr>
              <a:t>No! What can we do now?</a:t>
            </a:r>
          </a:p>
        </p:txBody>
      </p:sp>
      <p:sp>
        <p:nvSpPr>
          <p:cNvPr id="4" name="Slide Number Placeholder 3">
            <a:extLst>
              <a:ext uri="{FF2B5EF4-FFF2-40B4-BE49-F238E27FC236}">
                <a16:creationId xmlns:a16="http://schemas.microsoft.com/office/drawing/2014/main" id="{49C953D6-11AE-41A8-AC58-A6793ADA4A3A}"/>
              </a:ext>
            </a:extLst>
          </p:cNvPr>
          <p:cNvSpPr>
            <a:spLocks noGrp="1"/>
          </p:cNvSpPr>
          <p:nvPr>
            <p:ph type="sldNum" sz="quarter" idx="12"/>
          </p:nvPr>
        </p:nvSpPr>
        <p:spPr/>
        <p:txBody>
          <a:bodyPr/>
          <a:lstStyle/>
          <a:p>
            <a:fld id="{570A7B7A-0087-4B81-90B4-AB9FFF06B3EA}" type="slidenum">
              <a:rPr lang="en-US" smtClean="0"/>
              <a:t>16</a:t>
            </a:fld>
            <a:endParaRPr lang="en-US"/>
          </a:p>
        </p:txBody>
      </p:sp>
    </p:spTree>
    <p:extLst>
      <p:ext uri="{BB962C8B-B14F-4D97-AF65-F5344CB8AC3E}">
        <p14:creationId xmlns:p14="http://schemas.microsoft.com/office/powerpoint/2010/main" val="39283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ample Markov equivalence classes for graphs with 3 nodes and 2 edges. |  Download Scientific Diagram">
            <a:extLst>
              <a:ext uri="{FF2B5EF4-FFF2-40B4-BE49-F238E27FC236}">
                <a16:creationId xmlns:a16="http://schemas.microsoft.com/office/drawing/2014/main" id="{42994DE8-6114-4EDC-A05B-E0553DEF60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284"/>
          <a:stretch/>
        </p:blipFill>
        <p:spPr bwMode="auto">
          <a:xfrm>
            <a:off x="2812657" y="2459025"/>
            <a:ext cx="2936269" cy="23289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BF6792A-2409-402C-988C-B50D9A1C58A3}"/>
                  </a:ext>
                </a:extLst>
              </p:cNvPr>
              <p:cNvSpPr txBox="1"/>
              <p:nvPr/>
            </p:nvSpPr>
            <p:spPr>
              <a:xfrm>
                <a:off x="439360" y="1323558"/>
                <a:ext cx="5809040" cy="923330"/>
              </a:xfrm>
              <a:prstGeom prst="rect">
                <a:avLst/>
              </a:prstGeom>
              <a:noFill/>
            </p:spPr>
            <p:txBody>
              <a:bodyPr wrap="square" rtlCol="0">
                <a:spAutoFit/>
              </a:bodyPr>
              <a:lstStyle/>
              <a:p>
                <a14:m>
                  <m:oMath xmlns:m="http://schemas.openxmlformats.org/officeDocument/2006/math">
                    <m:r>
                      <a:rPr lang="en-US" b="0" i="1" smtClean="0">
                        <a:solidFill>
                          <a:srgbClr val="E84A27"/>
                        </a:solidFill>
                        <a:latin typeface="Cambria Math" panose="02040503050406030204" pitchFamily="18" charset="0"/>
                      </a:rPr>
                      <m:t>𝑋</m:t>
                    </m:r>
                  </m:oMath>
                </a14:m>
                <a:r>
                  <a:rPr lang="en-US" i="1" dirty="0">
                    <a:solidFill>
                      <a:srgbClr val="E84A27"/>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rgbClr val="E84A27"/>
                        </a:solidFill>
                        <a:latin typeface="Cambria Math" panose="02040503050406030204" pitchFamily="18" charset="0"/>
                      </a:rPr>
                      <m:t>𝑍</m:t>
                    </m:r>
                  </m:oMath>
                </a14:m>
                <a:r>
                  <a:rPr lang="en-US" i="1" dirty="0">
                    <a:solidFill>
                      <a:srgbClr val="E84A27"/>
                    </a:solidFill>
                    <a:latin typeface="Times New Roman" panose="02020603050405020304" pitchFamily="18" charset="0"/>
                    <a:cs typeface="Times New Roman" panose="02020603050405020304" pitchFamily="18" charset="0"/>
                  </a:rPr>
                  <a:t> </a:t>
                </a:r>
                <a:r>
                  <a:rPr lang="en-US" dirty="0">
                    <a:solidFill>
                      <a:srgbClr val="E84A27"/>
                    </a:solidFill>
                    <a:latin typeface="Times New Roman" panose="02020603050405020304" pitchFamily="18" charset="0"/>
                    <a:cs typeface="Times New Roman" panose="02020603050405020304" pitchFamily="18" charset="0"/>
                  </a:rPr>
                  <a:t>are correlated, but not directly causal.</a:t>
                </a:r>
              </a:p>
              <a:p>
                <a:endParaRPr lang="en-US" dirty="0">
                  <a:solidFill>
                    <a:srgbClr val="E84A27"/>
                  </a:solidFill>
                  <a:latin typeface="Times New Roman" panose="02020603050405020304" pitchFamily="18" charset="0"/>
                  <a:cs typeface="Times New Roman" panose="02020603050405020304" pitchFamily="18" charset="0"/>
                </a:endParaRPr>
              </a:p>
              <a:p>
                <a:r>
                  <a:rPr lang="en-US" dirty="0">
                    <a:solidFill>
                      <a:srgbClr val="E84A27"/>
                    </a:solidFill>
                    <a:latin typeface="Times New Roman" panose="02020603050405020304" pitchFamily="18" charset="0"/>
                    <a:cs typeface="Times New Roman" panose="02020603050405020304" pitchFamily="18" charset="0"/>
                  </a:rPr>
                  <a:t>There exists a</a:t>
                </a:r>
                <a:r>
                  <a:rPr lang="en-US" i="1" dirty="0">
                    <a:solidFill>
                      <a:srgbClr val="E84A27"/>
                    </a:solidFill>
                    <a:latin typeface="Times New Roman" panose="02020603050405020304" pitchFamily="18" charset="0"/>
                    <a:cs typeface="Times New Roman" panose="02020603050405020304" pitchFamily="18" charset="0"/>
                  </a:rPr>
                  <a:t> Y </a:t>
                </a:r>
                <a:r>
                  <a:rPr lang="en-US" dirty="0">
                    <a:solidFill>
                      <a:srgbClr val="E84A27"/>
                    </a:solidFill>
                    <a:latin typeface="Times New Roman" panose="02020603050405020304" pitchFamily="18" charset="0"/>
                    <a:cs typeface="Times New Roman" panose="02020603050405020304" pitchFamily="18" charset="0"/>
                  </a:rPr>
                  <a:t>that is responsible for this correlation</a:t>
                </a:r>
              </a:p>
            </p:txBody>
          </p:sp>
        </mc:Choice>
        <mc:Fallback>
          <p:sp>
            <p:nvSpPr>
              <p:cNvPr id="6" name="TextBox 5">
                <a:extLst>
                  <a:ext uri="{FF2B5EF4-FFF2-40B4-BE49-F238E27FC236}">
                    <a16:creationId xmlns:a16="http://schemas.microsoft.com/office/drawing/2014/main" id="{BBF6792A-2409-402C-988C-B50D9A1C58A3}"/>
                  </a:ext>
                </a:extLst>
              </p:cNvPr>
              <p:cNvSpPr txBox="1">
                <a:spLocks noRot="1" noChangeAspect="1" noMove="1" noResize="1" noEditPoints="1" noAdjustHandles="1" noChangeArrowheads="1" noChangeShapeType="1" noTextEdit="1"/>
              </p:cNvSpPr>
              <p:nvPr/>
            </p:nvSpPr>
            <p:spPr>
              <a:xfrm>
                <a:off x="439360" y="1323558"/>
                <a:ext cx="5809040" cy="923330"/>
              </a:xfrm>
              <a:prstGeom prst="rect">
                <a:avLst/>
              </a:prstGeom>
              <a:blipFill>
                <a:blip r:embed="rId4"/>
                <a:stretch>
                  <a:fillRect l="-871" t="-2703" b="-8108"/>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53703A88-089C-423B-A70E-FE9BAF8AB530}"/>
              </a:ext>
            </a:extLst>
          </p:cNvPr>
          <p:cNvSpPr>
            <a:spLocks noGrp="1"/>
          </p:cNvSpPr>
          <p:nvPr>
            <p:ph type="sldNum" idx="12"/>
          </p:nvPr>
        </p:nvSpPr>
        <p:spPr/>
        <p:txBody>
          <a:bodyPr/>
          <a:lstStyle/>
          <a:p>
            <a:fld id="{9A8FC9A3-C3B8-ED4D-A098-DB6DED8C3CFE}" type="slidenum">
              <a:rPr lang="en-US" altLang="en-US" smtClean="0"/>
              <a:pPr/>
              <a:t>17</a:t>
            </a:fld>
            <a:endParaRPr lang="en-US" alt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4B0382B-DBE9-4694-B6DB-D5B8A12C2A53}"/>
                  </a:ext>
                </a:extLst>
              </p:cNvPr>
              <p:cNvSpPr txBox="1"/>
              <p:nvPr/>
            </p:nvSpPr>
            <p:spPr>
              <a:xfrm>
                <a:off x="439360" y="5298410"/>
                <a:ext cx="4746594" cy="646331"/>
              </a:xfrm>
              <a:prstGeom prst="rect">
                <a:avLst/>
              </a:prstGeom>
              <a:noFill/>
            </p:spPr>
            <p:txBody>
              <a:bodyPr wrap="square" rtlCol="0">
                <a:spAutoFit/>
              </a:bodyPr>
              <a:lstStyle/>
              <a:p>
                <a14:m>
                  <m:oMath xmlns:m="http://schemas.openxmlformats.org/officeDocument/2006/math">
                    <m:r>
                      <a:rPr lang="en-US" b="0" i="1" smtClean="0">
                        <a:solidFill>
                          <a:srgbClr val="E84A27"/>
                        </a:solidFill>
                        <a:latin typeface="Cambria Math" panose="02040503050406030204" pitchFamily="18" charset="0"/>
                      </a:rPr>
                      <m:t>𝑋</m:t>
                    </m:r>
                    <m:r>
                      <a:rPr lang="en-US" b="0" i="1" smtClean="0">
                        <a:solidFill>
                          <a:srgbClr val="E84A27"/>
                        </a:solidFill>
                        <a:latin typeface="Cambria Math" panose="02040503050406030204" pitchFamily="18" charset="0"/>
                      </a:rPr>
                      <m:t>, </m:t>
                    </m:r>
                    <m:r>
                      <a:rPr lang="en-US" b="0" i="1" smtClean="0">
                        <a:solidFill>
                          <a:srgbClr val="E84A27"/>
                        </a:solidFill>
                        <a:latin typeface="Cambria Math" panose="02040503050406030204" pitchFamily="18" charset="0"/>
                      </a:rPr>
                      <m:t>𝑌</m:t>
                    </m:r>
                    <m:r>
                      <a:rPr lang="en-US" b="0" i="1" smtClean="0">
                        <a:solidFill>
                          <a:srgbClr val="E84A27"/>
                        </a:solidFill>
                        <a:latin typeface="Cambria Math" panose="02040503050406030204" pitchFamily="18" charset="0"/>
                      </a:rPr>
                      <m:t>, </m:t>
                    </m:r>
                    <m:r>
                      <a:rPr lang="en-US" b="0" i="1" smtClean="0">
                        <a:solidFill>
                          <a:srgbClr val="E84A27"/>
                        </a:solidFill>
                        <a:latin typeface="Cambria Math" panose="02040503050406030204" pitchFamily="18" charset="0"/>
                      </a:rPr>
                      <m:t>𝑍</m:t>
                    </m:r>
                  </m:oMath>
                </a14:m>
                <a:r>
                  <a:rPr lang="en-US" dirty="0">
                    <a:solidFill>
                      <a:srgbClr val="E84A27"/>
                    </a:solidFill>
                    <a:latin typeface="Times New Roman" panose="02020603050405020304" pitchFamily="18" charset="0"/>
                    <a:cs typeface="Times New Roman" panose="02020603050405020304" pitchFamily="18" charset="0"/>
                  </a:rPr>
                  <a:t> correspond to (spatially) Independent Components’ timeseries</a:t>
                </a:r>
              </a:p>
            </p:txBody>
          </p:sp>
        </mc:Choice>
        <mc:Fallback>
          <p:sp>
            <p:nvSpPr>
              <p:cNvPr id="12" name="TextBox 11">
                <a:extLst>
                  <a:ext uri="{FF2B5EF4-FFF2-40B4-BE49-F238E27FC236}">
                    <a16:creationId xmlns:a16="http://schemas.microsoft.com/office/drawing/2014/main" id="{D4B0382B-DBE9-4694-B6DB-D5B8A12C2A53}"/>
                  </a:ext>
                </a:extLst>
              </p:cNvPr>
              <p:cNvSpPr txBox="1">
                <a:spLocks noRot="1" noChangeAspect="1" noMove="1" noResize="1" noEditPoints="1" noAdjustHandles="1" noChangeArrowheads="1" noChangeShapeType="1" noTextEdit="1"/>
              </p:cNvSpPr>
              <p:nvPr/>
            </p:nvSpPr>
            <p:spPr>
              <a:xfrm>
                <a:off x="439360" y="5298410"/>
                <a:ext cx="4746594" cy="646331"/>
              </a:xfrm>
              <a:prstGeom prst="rect">
                <a:avLst/>
              </a:prstGeom>
              <a:blipFill>
                <a:blip r:embed="rId5"/>
                <a:stretch>
                  <a:fillRect l="-1067" t="-3846" b="-1346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F02C28E5-F0D0-40BB-A87B-5E01A2B3B839}"/>
              </a:ext>
            </a:extLst>
          </p:cNvPr>
          <p:cNvSpPr txBox="1">
            <a:spLocks/>
          </p:cNvSpPr>
          <p:nvPr/>
        </p:nvSpPr>
        <p:spPr>
          <a:xfrm>
            <a:off x="378823" y="365125"/>
            <a:ext cx="10974977" cy="1325563"/>
          </a:xfrm>
          <a:prstGeom prst="rect">
            <a:avLst/>
          </a:prstGeom>
        </p:spPr>
        <p:txBody>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i="0" dirty="0">
                <a:solidFill>
                  <a:srgbClr val="E84A27"/>
                </a:solidFill>
                <a:effectLst/>
                <a:cs typeface="Times New Roman" panose="02020603050405020304" pitchFamily="18" charset="0"/>
              </a:rPr>
              <a:t>Reichenbach Common Cause</a:t>
            </a:r>
            <a:endParaRPr lang="en-US" dirty="0">
              <a:cs typeface="Times New Roman" panose="02020603050405020304" pitchFamily="18" charset="0"/>
            </a:endParaRPr>
          </a:p>
        </p:txBody>
      </p:sp>
      <p:pic>
        <p:nvPicPr>
          <p:cNvPr id="14" name="Picture 2" descr="Example Markov equivalence classes for graphs with 3 nodes and 2 edges. |  Download Scientific Diagram">
            <a:extLst>
              <a:ext uri="{FF2B5EF4-FFF2-40B4-BE49-F238E27FC236}">
                <a16:creationId xmlns:a16="http://schemas.microsoft.com/office/drawing/2014/main" id="{EAECCA7A-53D1-477A-9D80-A780DD8CC0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05" r="1" b="29532"/>
          <a:stretch/>
        </p:blipFill>
        <p:spPr bwMode="auto">
          <a:xfrm>
            <a:off x="7357559" y="2619279"/>
            <a:ext cx="1937492" cy="20084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20B8EFF-13E1-4FBA-8235-2A2462B67675}"/>
                  </a:ext>
                </a:extLst>
              </p:cNvPr>
              <p:cNvSpPr txBox="1"/>
              <p:nvPr/>
            </p:nvSpPr>
            <p:spPr>
              <a:xfrm>
                <a:off x="3752986" y="4861619"/>
                <a:ext cx="1055610" cy="276999"/>
              </a:xfrm>
              <a:prstGeom prst="rect">
                <a:avLst/>
              </a:prstGeom>
              <a:noFill/>
            </p:spPr>
            <p:txBody>
              <a:bodyPr wrap="none" lIns="0" tIns="0" rIns="0" bIns="0" rtlCol="0">
                <a:spAutoFit/>
              </a:bodyPr>
              <a:lstStyle/>
              <a:p>
                <a14:m>
                  <m:oMath xmlns:m="http://schemas.openxmlformats.org/officeDocument/2006/math">
                    <m:r>
                      <a:rPr lang="en-US" b="0" i="1" smtClean="0">
                        <a:solidFill>
                          <a:srgbClr val="E84A27"/>
                        </a:solidFill>
                        <a:latin typeface="Cambria Math" panose="02040503050406030204" pitchFamily="18" charset="0"/>
                      </a:rPr>
                      <m:t>𝑋</m:t>
                    </m:r>
                    <m:r>
                      <a:rPr lang="en-US" b="0" i="1" smtClean="0">
                        <a:solidFill>
                          <a:srgbClr val="E84A27"/>
                        </a:solidFill>
                        <a:latin typeface="Cambria Math" panose="02040503050406030204" pitchFamily="18" charset="0"/>
                      </a:rPr>
                      <m:t> </m:t>
                    </m:r>
                  </m:oMath>
                </a14:m>
                <a:r>
                  <a:rPr lang="en-US" dirty="0">
                    <a:solidFill>
                      <a:srgbClr val="E84A27"/>
                    </a:solidFill>
                  </a:rPr>
                  <a:t>_∣∣_ Z | Y</a:t>
                </a:r>
              </a:p>
            </p:txBody>
          </p:sp>
        </mc:Choice>
        <mc:Fallback>
          <p:sp>
            <p:nvSpPr>
              <p:cNvPr id="8" name="TextBox 7">
                <a:extLst>
                  <a:ext uri="{FF2B5EF4-FFF2-40B4-BE49-F238E27FC236}">
                    <a16:creationId xmlns:a16="http://schemas.microsoft.com/office/drawing/2014/main" id="{E20B8EFF-13E1-4FBA-8235-2A2462B67675}"/>
                  </a:ext>
                </a:extLst>
              </p:cNvPr>
              <p:cNvSpPr txBox="1">
                <a:spLocks noRot="1" noChangeAspect="1" noMove="1" noResize="1" noEditPoints="1" noAdjustHandles="1" noChangeArrowheads="1" noChangeShapeType="1" noTextEdit="1"/>
              </p:cNvSpPr>
              <p:nvPr/>
            </p:nvSpPr>
            <p:spPr>
              <a:xfrm>
                <a:off x="3752986" y="4861619"/>
                <a:ext cx="1055610" cy="276999"/>
              </a:xfrm>
              <a:prstGeom prst="rect">
                <a:avLst/>
              </a:prstGeom>
              <a:blipFill>
                <a:blip r:embed="rId6"/>
                <a:stretch>
                  <a:fillRect l="-7143" t="-27273" r="-13095" b="-545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99DA5EC-61EE-4C73-B1B9-CA6F0E2409BA}"/>
                  </a:ext>
                </a:extLst>
              </p:cNvPr>
              <p:cNvSpPr txBox="1"/>
              <p:nvPr/>
            </p:nvSpPr>
            <p:spPr>
              <a:xfrm>
                <a:off x="7935557" y="4653972"/>
                <a:ext cx="784702" cy="276999"/>
              </a:xfrm>
              <a:prstGeom prst="rect">
                <a:avLst/>
              </a:prstGeom>
              <a:noFill/>
            </p:spPr>
            <p:txBody>
              <a:bodyPr wrap="none" lIns="0" tIns="0" rIns="0" bIns="0" rtlCol="0">
                <a:spAutoFit/>
              </a:bodyPr>
              <a:lstStyle/>
              <a:p>
                <a14:m>
                  <m:oMath xmlns:m="http://schemas.openxmlformats.org/officeDocument/2006/math">
                    <m:r>
                      <a:rPr lang="en-US" b="0" i="1" smtClean="0">
                        <a:solidFill>
                          <a:srgbClr val="E84A27"/>
                        </a:solidFill>
                        <a:latin typeface="Cambria Math" panose="02040503050406030204" pitchFamily="18" charset="0"/>
                      </a:rPr>
                      <m:t>𝑋</m:t>
                    </m:r>
                    <m:r>
                      <a:rPr lang="en-US" b="0" i="1" smtClean="0">
                        <a:solidFill>
                          <a:srgbClr val="E84A27"/>
                        </a:solidFill>
                        <a:latin typeface="Cambria Math" panose="02040503050406030204" pitchFamily="18" charset="0"/>
                      </a:rPr>
                      <m:t> </m:t>
                    </m:r>
                  </m:oMath>
                </a14:m>
                <a:r>
                  <a:rPr lang="en-US" dirty="0">
                    <a:solidFill>
                      <a:srgbClr val="E84A27"/>
                    </a:solidFill>
                  </a:rPr>
                  <a:t>_∣∣_ Z </a:t>
                </a:r>
              </a:p>
            </p:txBody>
          </p:sp>
        </mc:Choice>
        <mc:Fallback>
          <p:sp>
            <p:nvSpPr>
              <p:cNvPr id="16" name="TextBox 15">
                <a:extLst>
                  <a:ext uri="{FF2B5EF4-FFF2-40B4-BE49-F238E27FC236}">
                    <a16:creationId xmlns:a16="http://schemas.microsoft.com/office/drawing/2014/main" id="{299DA5EC-61EE-4C73-B1B9-CA6F0E2409BA}"/>
                  </a:ext>
                </a:extLst>
              </p:cNvPr>
              <p:cNvSpPr txBox="1">
                <a:spLocks noRot="1" noChangeAspect="1" noMove="1" noResize="1" noEditPoints="1" noAdjustHandles="1" noChangeArrowheads="1" noChangeShapeType="1" noTextEdit="1"/>
              </p:cNvSpPr>
              <p:nvPr/>
            </p:nvSpPr>
            <p:spPr>
              <a:xfrm>
                <a:off x="7935557" y="4653972"/>
                <a:ext cx="784702" cy="276999"/>
              </a:xfrm>
              <a:prstGeom prst="rect">
                <a:avLst/>
              </a:prstGeom>
              <a:blipFill>
                <a:blip r:embed="rId7"/>
                <a:stretch>
                  <a:fillRect l="-9524" t="-26087" r="-17460" b="-47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C7FE8990-B842-4764-8347-B179A3A8A103}"/>
                  </a:ext>
                </a:extLst>
              </p:cNvPr>
              <p:cNvSpPr txBox="1"/>
              <p:nvPr/>
            </p:nvSpPr>
            <p:spPr>
              <a:xfrm>
                <a:off x="7935557" y="5065303"/>
                <a:ext cx="781496" cy="276999"/>
              </a:xfrm>
              <a:prstGeom prst="rect">
                <a:avLst/>
              </a:prstGeom>
              <a:noFill/>
            </p:spPr>
            <p:txBody>
              <a:bodyPr wrap="none" lIns="0" tIns="0" rIns="0" bIns="0" rtlCol="0">
                <a:spAutoFit/>
              </a:bodyPr>
              <a:lstStyle/>
              <a:p>
                <a14:m>
                  <m:oMath xmlns:m="http://schemas.openxmlformats.org/officeDocument/2006/math">
                    <m:r>
                      <a:rPr lang="en-US" b="0" i="1" smtClean="0">
                        <a:solidFill>
                          <a:srgbClr val="E84A27"/>
                        </a:solidFill>
                        <a:latin typeface="Cambria Math" panose="02040503050406030204" pitchFamily="18" charset="0"/>
                      </a:rPr>
                      <m:t>𝑋</m:t>
                    </m:r>
                    <m:r>
                      <a:rPr lang="en-US" b="0" i="1" smtClean="0">
                        <a:solidFill>
                          <a:srgbClr val="E84A27"/>
                        </a:solidFill>
                        <a:latin typeface="Cambria Math" panose="02040503050406030204" pitchFamily="18" charset="0"/>
                      </a:rPr>
                      <m:t> </m:t>
                    </m:r>
                  </m:oMath>
                </a14:m>
                <a:r>
                  <a:rPr lang="en-US" dirty="0">
                    <a:solidFill>
                      <a:srgbClr val="E84A27"/>
                    </a:solidFill>
                  </a:rPr>
                  <a:t>‖ Z | Y</a:t>
                </a:r>
              </a:p>
            </p:txBody>
          </p:sp>
        </mc:Choice>
        <mc:Fallback>
          <p:sp>
            <p:nvSpPr>
              <p:cNvPr id="17" name="TextBox 16">
                <a:extLst>
                  <a:ext uri="{FF2B5EF4-FFF2-40B4-BE49-F238E27FC236}">
                    <a16:creationId xmlns:a16="http://schemas.microsoft.com/office/drawing/2014/main" id="{C7FE8990-B842-4764-8347-B179A3A8A103}"/>
                  </a:ext>
                </a:extLst>
              </p:cNvPr>
              <p:cNvSpPr txBox="1">
                <a:spLocks noRot="1" noChangeAspect="1" noMove="1" noResize="1" noEditPoints="1" noAdjustHandles="1" noChangeArrowheads="1" noChangeShapeType="1" noTextEdit="1"/>
              </p:cNvSpPr>
              <p:nvPr/>
            </p:nvSpPr>
            <p:spPr>
              <a:xfrm>
                <a:off x="7935557" y="5065303"/>
                <a:ext cx="781496" cy="276999"/>
              </a:xfrm>
              <a:prstGeom prst="rect">
                <a:avLst/>
              </a:prstGeom>
              <a:blipFill>
                <a:blip r:embed="rId8"/>
                <a:stretch>
                  <a:fillRect l="-9524" t="-21739" r="-15873" b="-5217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2909A2A5-F2DB-4BC0-8219-756DB6B7EC38}"/>
              </a:ext>
            </a:extLst>
          </p:cNvPr>
          <p:cNvSpPr txBox="1"/>
          <p:nvPr/>
        </p:nvSpPr>
        <p:spPr>
          <a:xfrm>
            <a:off x="439360" y="6354246"/>
            <a:ext cx="10711209" cy="369332"/>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_∣∣_ : independent; ‖ NOT independent</a:t>
            </a:r>
          </a:p>
        </p:txBody>
      </p:sp>
    </p:spTree>
    <p:extLst>
      <p:ext uri="{BB962C8B-B14F-4D97-AF65-F5344CB8AC3E}">
        <p14:creationId xmlns:p14="http://schemas.microsoft.com/office/powerpoint/2010/main" val="8015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2 : Directed GMs: Bayesian Networks 1 Types of Graphical Models 2 Notations  3 Example: A Dishonest Casino">
            <a:extLst>
              <a:ext uri="{FF2B5EF4-FFF2-40B4-BE49-F238E27FC236}">
                <a16:creationId xmlns:a16="http://schemas.microsoft.com/office/drawing/2014/main" id="{134CA8B7-1F1A-4362-A660-63DCA95036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527" b="20614"/>
          <a:stretch/>
        </p:blipFill>
        <p:spPr bwMode="auto">
          <a:xfrm>
            <a:off x="1137805" y="4049730"/>
            <a:ext cx="2831662" cy="183368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 : Directed GMs: Bayesian Networks 1 Types of Graphical Models 2 Notations  3 Example: A Dishonest Casino">
            <a:extLst>
              <a:ext uri="{FF2B5EF4-FFF2-40B4-BE49-F238E27FC236}">
                <a16:creationId xmlns:a16="http://schemas.microsoft.com/office/drawing/2014/main" id="{5EA4CCE7-7BC3-41A9-B062-A34CF7E0E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85" r="37149" b="22541"/>
          <a:stretch/>
        </p:blipFill>
        <p:spPr bwMode="auto">
          <a:xfrm>
            <a:off x="8135101" y="4049730"/>
            <a:ext cx="2764075" cy="1833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5028A4-BA22-4577-BD41-DF1D9BC81E3B}"/>
              </a:ext>
            </a:extLst>
          </p:cNvPr>
          <p:cNvSpPr txBox="1"/>
          <p:nvPr/>
        </p:nvSpPr>
        <p:spPr>
          <a:xfrm>
            <a:off x="1821227" y="4151445"/>
            <a:ext cx="1464815" cy="369332"/>
          </a:xfrm>
          <a:prstGeom prst="rect">
            <a:avLst/>
          </a:prstGeom>
          <a:noFill/>
        </p:spPr>
        <p:txBody>
          <a:bodyPr wrap="square" rtlCol="0">
            <a:spAutoFit/>
          </a:bodyPr>
          <a:lstStyle/>
          <a:p>
            <a:pPr algn="ctr"/>
            <a:r>
              <a:rPr lang="en-US" dirty="0"/>
              <a:t>Correlations</a:t>
            </a:r>
          </a:p>
        </p:txBody>
      </p:sp>
      <p:sp>
        <p:nvSpPr>
          <p:cNvPr id="9" name="TextBox 8">
            <a:extLst>
              <a:ext uri="{FF2B5EF4-FFF2-40B4-BE49-F238E27FC236}">
                <a16:creationId xmlns:a16="http://schemas.microsoft.com/office/drawing/2014/main" id="{B8034F1B-65FF-404F-A79A-8B87F81E7C67}"/>
              </a:ext>
            </a:extLst>
          </p:cNvPr>
          <p:cNvSpPr txBox="1"/>
          <p:nvPr/>
        </p:nvSpPr>
        <p:spPr>
          <a:xfrm>
            <a:off x="8784732" y="4151445"/>
            <a:ext cx="1464815" cy="369332"/>
          </a:xfrm>
          <a:prstGeom prst="rect">
            <a:avLst/>
          </a:prstGeom>
          <a:noFill/>
        </p:spPr>
        <p:txBody>
          <a:bodyPr wrap="square" rtlCol="0">
            <a:spAutoFit/>
          </a:bodyPr>
          <a:lstStyle/>
          <a:p>
            <a:pPr algn="ctr"/>
            <a:r>
              <a:rPr lang="en-US" dirty="0"/>
              <a:t>Causation</a:t>
            </a:r>
          </a:p>
        </p:txBody>
      </p:sp>
      <p:sp>
        <p:nvSpPr>
          <p:cNvPr id="7" name="Slide Number Placeholder 6">
            <a:extLst>
              <a:ext uri="{FF2B5EF4-FFF2-40B4-BE49-F238E27FC236}">
                <a16:creationId xmlns:a16="http://schemas.microsoft.com/office/drawing/2014/main" id="{53703A88-089C-423B-A70E-FE9BAF8AB530}"/>
              </a:ext>
            </a:extLst>
          </p:cNvPr>
          <p:cNvSpPr>
            <a:spLocks noGrp="1"/>
          </p:cNvSpPr>
          <p:nvPr>
            <p:ph type="sldNum" idx="12"/>
          </p:nvPr>
        </p:nvSpPr>
        <p:spPr/>
        <p:txBody>
          <a:bodyPr/>
          <a:lstStyle/>
          <a:p>
            <a:fld id="{9A8FC9A3-C3B8-ED4D-A098-DB6DED8C3CFE}" type="slidenum">
              <a:rPr lang="en-US" altLang="en-US" smtClean="0"/>
              <a:pPr/>
              <a:t>18</a:t>
            </a:fld>
            <a:endParaRPr lang="en-US" altLang="en-US"/>
          </a:p>
        </p:txBody>
      </p:sp>
      <p:cxnSp>
        <p:nvCxnSpPr>
          <p:cNvPr id="11" name="Straight Arrow Connector 10">
            <a:extLst>
              <a:ext uri="{FF2B5EF4-FFF2-40B4-BE49-F238E27FC236}">
                <a16:creationId xmlns:a16="http://schemas.microsoft.com/office/drawing/2014/main" id="{591594DE-9A4D-468B-926B-14CE831C54DD}"/>
              </a:ext>
            </a:extLst>
          </p:cNvPr>
          <p:cNvCxnSpPr>
            <a:stCxn id="7172" idx="3"/>
            <a:endCxn id="7174" idx="1"/>
          </p:cNvCxnSpPr>
          <p:nvPr/>
        </p:nvCxnSpPr>
        <p:spPr>
          <a:xfrm>
            <a:off x="3969467" y="4966572"/>
            <a:ext cx="416563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9B0F934-F214-4970-AF89-DB0F033ED1E8}"/>
              </a:ext>
            </a:extLst>
          </p:cNvPr>
          <p:cNvSpPr txBox="1"/>
          <p:nvPr/>
        </p:nvSpPr>
        <p:spPr>
          <a:xfrm>
            <a:off x="4496293" y="4597240"/>
            <a:ext cx="3106615" cy="369332"/>
          </a:xfrm>
          <a:prstGeom prst="rect">
            <a:avLst/>
          </a:prstGeom>
          <a:noFill/>
        </p:spPr>
        <p:txBody>
          <a:bodyPr wrap="square" rtlCol="0">
            <a:spAutoFit/>
          </a:bodyPr>
          <a:lstStyle/>
          <a:p>
            <a:pPr algn="ctr"/>
            <a:r>
              <a:rPr lang="en-US" dirty="0">
                <a:solidFill>
                  <a:schemeClr val="bg1">
                    <a:lumMod val="85000"/>
                  </a:schemeClr>
                </a:solidFill>
                <a:latin typeface="Times New Roman" panose="02020603050405020304" pitchFamily="18" charset="0"/>
                <a:cs typeface="Times New Roman" panose="02020603050405020304" pitchFamily="18" charset="0"/>
              </a:rPr>
              <a:t>CAUSAL DISCOVERY</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6803CC9D-B86C-42CE-B4BE-22D007B0053B}"/>
                  </a:ext>
                </a:extLst>
              </p:cNvPr>
              <p:cNvSpPr txBox="1"/>
              <p:nvPr/>
            </p:nvSpPr>
            <p:spPr>
              <a:xfrm>
                <a:off x="675330" y="5892581"/>
                <a:ext cx="3756039" cy="646331"/>
              </a:xfrm>
              <a:prstGeom prst="rect">
                <a:avLst/>
              </a:prstGeom>
              <a:noFill/>
            </p:spPr>
            <p:txBody>
              <a:bodyPr wrap="square" rtlCol="0">
                <a:spAutoFit/>
              </a:bodyPr>
              <a:lstStyle/>
              <a:p>
                <a:pPr algn="ctr"/>
                <a14:m>
                  <m:oMath xmlns:m="http://schemas.openxmlformats.org/officeDocument/2006/math">
                    <m:r>
                      <a:rPr lang="en-US" b="0" i="1" smtClean="0">
                        <a:solidFill>
                          <a:schemeClr val="bg1">
                            <a:lumMod val="85000"/>
                          </a:schemeClr>
                        </a:solidFill>
                        <a:latin typeface="Cambria Math" panose="02040503050406030204" pitchFamily="18" charset="0"/>
                      </a:rPr>
                      <m:t>𝑋</m:t>
                    </m:r>
                    <m:r>
                      <a:rPr lang="en-US" b="0" i="1" smtClean="0">
                        <a:solidFill>
                          <a:schemeClr val="bg1">
                            <a:lumMod val="85000"/>
                          </a:schemeClr>
                        </a:solidFill>
                        <a:latin typeface="Cambria Math" panose="02040503050406030204" pitchFamily="18" charset="0"/>
                      </a:rPr>
                      <m:t>, </m:t>
                    </m:r>
                    <m:r>
                      <a:rPr lang="en-US" b="0" i="1" smtClean="0">
                        <a:solidFill>
                          <a:schemeClr val="bg1">
                            <a:lumMod val="85000"/>
                          </a:schemeClr>
                        </a:solidFill>
                        <a:latin typeface="Cambria Math" panose="02040503050406030204" pitchFamily="18" charset="0"/>
                      </a:rPr>
                      <m:t>𝑌</m:t>
                    </m:r>
                    <m:r>
                      <a:rPr lang="en-US" b="0" i="1" smtClean="0">
                        <a:solidFill>
                          <a:schemeClr val="bg1">
                            <a:lumMod val="85000"/>
                          </a:schemeClr>
                        </a:solidFill>
                        <a:latin typeface="Cambria Math" panose="02040503050406030204" pitchFamily="18" charset="0"/>
                      </a:rPr>
                      <m:t>, </m:t>
                    </m:r>
                    <m:r>
                      <a:rPr lang="en-US" b="0" i="1" smtClean="0">
                        <a:solidFill>
                          <a:schemeClr val="bg1">
                            <a:lumMod val="85000"/>
                          </a:schemeClr>
                        </a:solidFill>
                        <a:latin typeface="Cambria Math" panose="02040503050406030204" pitchFamily="18" charset="0"/>
                      </a:rPr>
                      <m:t>𝑍</m:t>
                    </m:r>
                    <m:r>
                      <a:rPr lang="en-US" b="0" i="1" smtClean="0">
                        <a:solidFill>
                          <a:schemeClr val="bg1">
                            <a:lumMod val="85000"/>
                          </a:schemeClr>
                        </a:solidFill>
                        <a:latin typeface="Cambria Math" panose="02040503050406030204" pitchFamily="18" charset="0"/>
                      </a:rPr>
                      <m:t>, …</m:t>
                    </m:r>
                  </m:oMath>
                </a14:m>
                <a:r>
                  <a:rPr lang="en-US" dirty="0">
                    <a:solidFill>
                      <a:schemeClr val="bg1">
                        <a:lumMod val="85000"/>
                      </a:schemeClr>
                    </a:solidFill>
                    <a:latin typeface="Times New Roman" panose="02020603050405020304" pitchFamily="18" charset="0"/>
                    <a:cs typeface="Times New Roman" panose="02020603050405020304" pitchFamily="18" charset="0"/>
                  </a:rPr>
                  <a:t> correspond to (spatially) Independent Components’ timeseries</a:t>
                </a:r>
              </a:p>
            </p:txBody>
          </p:sp>
        </mc:Choice>
        <mc:Fallback>
          <p:sp>
            <p:nvSpPr>
              <p:cNvPr id="18" name="TextBox 17">
                <a:extLst>
                  <a:ext uri="{FF2B5EF4-FFF2-40B4-BE49-F238E27FC236}">
                    <a16:creationId xmlns:a16="http://schemas.microsoft.com/office/drawing/2014/main" id="{6803CC9D-B86C-42CE-B4BE-22D007B0053B}"/>
                  </a:ext>
                </a:extLst>
              </p:cNvPr>
              <p:cNvSpPr txBox="1">
                <a:spLocks noRot="1" noChangeAspect="1" noMove="1" noResize="1" noEditPoints="1" noAdjustHandles="1" noChangeArrowheads="1" noChangeShapeType="1" noTextEdit="1"/>
              </p:cNvSpPr>
              <p:nvPr/>
            </p:nvSpPr>
            <p:spPr>
              <a:xfrm>
                <a:off x="675330" y="5892581"/>
                <a:ext cx="3756039" cy="646331"/>
              </a:xfrm>
              <a:prstGeom prst="rect">
                <a:avLst/>
              </a:prstGeom>
              <a:blipFill>
                <a:blip r:embed="rId4"/>
                <a:stretch>
                  <a:fillRect t="-5769" b="-11538"/>
                </a:stretch>
              </a:blipFill>
            </p:spPr>
            <p:txBody>
              <a:bodyPr/>
              <a:lstStyle/>
              <a:p>
                <a:r>
                  <a:rPr lang="en-US">
                    <a:noFill/>
                  </a:rPr>
                  <a:t> </a:t>
                </a:r>
              </a:p>
            </p:txBody>
          </p:sp>
        </mc:Fallback>
      </mc:AlternateContent>
      <p:pic>
        <p:nvPicPr>
          <p:cNvPr id="19" name="Picture 2" descr="4: Spatial ICA of fMRI data. The rows of the data matrix X and sources... |  Download Scientific Diagram">
            <a:extLst>
              <a:ext uri="{FF2B5EF4-FFF2-40B4-BE49-F238E27FC236}">
                <a16:creationId xmlns:a16="http://schemas.microsoft.com/office/drawing/2014/main" id="{9E452482-1274-4ACE-BB54-963B98C1C0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411" r="39192" b="33702"/>
          <a:stretch/>
        </p:blipFill>
        <p:spPr bwMode="auto">
          <a:xfrm>
            <a:off x="1668258" y="682968"/>
            <a:ext cx="1770184" cy="255343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11E59467-9ABD-4C78-BBA0-DFA578B6A473}"/>
              </a:ext>
            </a:extLst>
          </p:cNvPr>
          <p:cNvCxnSpPr>
            <a:stCxn id="19" idx="2"/>
            <a:endCxn id="7172" idx="0"/>
          </p:cNvCxnSpPr>
          <p:nvPr/>
        </p:nvCxnSpPr>
        <p:spPr>
          <a:xfrm>
            <a:off x="2553350" y="3236406"/>
            <a:ext cx="286" cy="8133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0B4AB18-9DE2-4C54-BE96-C2CCCBA65F30}"/>
              </a:ext>
            </a:extLst>
          </p:cNvPr>
          <p:cNvPicPr>
            <a:picLocks noChangeAspect="1"/>
          </p:cNvPicPr>
          <p:nvPr/>
        </p:nvPicPr>
        <p:blipFill>
          <a:blip r:embed="rId6"/>
          <a:stretch>
            <a:fillRect/>
          </a:stretch>
        </p:blipFill>
        <p:spPr>
          <a:xfrm>
            <a:off x="7222592" y="682968"/>
            <a:ext cx="4589090" cy="1417978"/>
          </a:xfrm>
          <a:prstGeom prst="rect">
            <a:avLst/>
          </a:prstGeom>
        </p:spPr>
      </p:pic>
      <p:cxnSp>
        <p:nvCxnSpPr>
          <p:cNvPr id="24" name="Straight Arrow Connector 23">
            <a:extLst>
              <a:ext uri="{FF2B5EF4-FFF2-40B4-BE49-F238E27FC236}">
                <a16:creationId xmlns:a16="http://schemas.microsoft.com/office/drawing/2014/main" id="{6AD62F10-A22F-4BCF-B6EB-E24632A2CA71}"/>
              </a:ext>
            </a:extLst>
          </p:cNvPr>
          <p:cNvCxnSpPr>
            <a:cxnSpLocks/>
            <a:stCxn id="7174" idx="0"/>
            <a:endCxn id="20" idx="2"/>
          </p:cNvCxnSpPr>
          <p:nvPr/>
        </p:nvCxnSpPr>
        <p:spPr>
          <a:xfrm flipH="1" flipV="1">
            <a:off x="9517137" y="2100946"/>
            <a:ext cx="2" cy="19487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B902CD4-776D-42BA-AD0E-32CBD2578669}"/>
              </a:ext>
            </a:extLst>
          </p:cNvPr>
          <p:cNvCxnSpPr>
            <a:cxnSpLocks/>
          </p:cNvCxnSpPr>
          <p:nvPr/>
        </p:nvCxnSpPr>
        <p:spPr>
          <a:xfrm flipH="1" flipV="1">
            <a:off x="8797773" y="5076092"/>
            <a:ext cx="723513" cy="1084980"/>
          </a:xfrm>
          <a:prstGeom prst="straightConnector1">
            <a:avLst/>
          </a:prstGeom>
          <a:ln w="25400">
            <a:solidFill>
              <a:srgbClr val="E84A27"/>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6295B91-DBC5-4359-AEBE-AF247675BBF7}"/>
              </a:ext>
            </a:extLst>
          </p:cNvPr>
          <p:cNvCxnSpPr>
            <a:cxnSpLocks/>
            <a:stCxn id="34" idx="0"/>
          </p:cNvCxnSpPr>
          <p:nvPr/>
        </p:nvCxnSpPr>
        <p:spPr>
          <a:xfrm flipV="1">
            <a:off x="9517139" y="5076092"/>
            <a:ext cx="341969" cy="1093488"/>
          </a:xfrm>
          <a:prstGeom prst="straightConnector1">
            <a:avLst/>
          </a:prstGeom>
          <a:ln w="25400">
            <a:solidFill>
              <a:srgbClr val="E84A27"/>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67E52F2-1DC3-4B7F-9241-FD0365FFC288}"/>
              </a:ext>
            </a:extLst>
          </p:cNvPr>
          <p:cNvSpPr txBox="1"/>
          <p:nvPr/>
        </p:nvSpPr>
        <p:spPr>
          <a:xfrm>
            <a:off x="7963831" y="6169580"/>
            <a:ext cx="3106615" cy="369332"/>
          </a:xfrm>
          <a:prstGeom prst="rect">
            <a:avLst/>
          </a:prstGeom>
          <a:noFill/>
        </p:spPr>
        <p:txBody>
          <a:bodyPr wrap="square" rtlCol="0">
            <a:spAutoFit/>
          </a:bodyPr>
          <a:lstStyle/>
          <a:p>
            <a:pPr algn="ctr"/>
            <a:r>
              <a:rPr lang="en-US" dirty="0">
                <a:solidFill>
                  <a:schemeClr val="bg1">
                    <a:lumMod val="85000"/>
                  </a:schemeClr>
                </a:solidFill>
                <a:latin typeface="Times New Roman" panose="02020603050405020304" pitchFamily="18" charset="0"/>
                <a:cs typeface="Times New Roman" panose="02020603050405020304" pitchFamily="18" charset="0"/>
              </a:rPr>
              <a:t>Nuisance</a:t>
            </a:r>
          </a:p>
        </p:txBody>
      </p:sp>
      <p:sp>
        <p:nvSpPr>
          <p:cNvPr id="38" name="TextBox 37">
            <a:extLst>
              <a:ext uri="{FF2B5EF4-FFF2-40B4-BE49-F238E27FC236}">
                <a16:creationId xmlns:a16="http://schemas.microsoft.com/office/drawing/2014/main" id="{38910D03-E7D6-4CAA-87D1-4B82EE3D4695}"/>
              </a:ext>
            </a:extLst>
          </p:cNvPr>
          <p:cNvSpPr txBox="1"/>
          <p:nvPr/>
        </p:nvSpPr>
        <p:spPr>
          <a:xfrm>
            <a:off x="7776618" y="2610429"/>
            <a:ext cx="3489335" cy="923330"/>
          </a:xfrm>
          <a:prstGeom prst="rect">
            <a:avLst/>
          </a:prstGeom>
          <a:solidFill>
            <a:schemeClr val="tx1"/>
          </a:solidFill>
        </p:spPr>
        <p:txBody>
          <a:bodyPr wrap="square" rtlCol="0">
            <a:spAutoFit/>
          </a:bodyPr>
          <a:lstStyle/>
          <a:p>
            <a:pPr algn="ctr"/>
            <a:r>
              <a:rPr lang="en-US" dirty="0">
                <a:solidFill>
                  <a:schemeClr val="bg1">
                    <a:lumMod val="85000"/>
                  </a:schemeClr>
                </a:solidFill>
                <a:latin typeface="Times New Roman" panose="02020603050405020304" pitchFamily="18" charset="0"/>
                <a:cs typeface="Times New Roman" panose="02020603050405020304" pitchFamily="18" charset="0"/>
              </a:rPr>
              <a:t>Graph Criterion: Only non-nuisance in neighborhood (adjacency)</a:t>
            </a:r>
          </a:p>
        </p:txBody>
      </p:sp>
    </p:spTree>
    <p:extLst>
      <p:ext uri="{BB962C8B-B14F-4D97-AF65-F5344CB8AC3E}">
        <p14:creationId xmlns:p14="http://schemas.microsoft.com/office/powerpoint/2010/main" val="27780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P spid="18" grpId="0"/>
      <p:bldP spid="34"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B3919-7A0F-AC4F-9EEB-D14A818D17C1}"/>
              </a:ext>
            </a:extLst>
          </p:cNvPr>
          <p:cNvSpPr>
            <a:spLocks noGrp="1"/>
          </p:cNvSpPr>
          <p:nvPr>
            <p:ph type="title"/>
          </p:nvPr>
        </p:nvSpPr>
        <p:spPr/>
        <p:txBody>
          <a:bodyPr/>
          <a:lstStyle/>
          <a:p>
            <a:pPr algn="l"/>
            <a:r>
              <a:rPr lang="en-US" dirty="0"/>
              <a:t>Evaluation</a:t>
            </a:r>
          </a:p>
        </p:txBody>
      </p:sp>
      <p:sp>
        <p:nvSpPr>
          <p:cNvPr id="4" name="Content Placeholder 3">
            <a:extLst>
              <a:ext uri="{FF2B5EF4-FFF2-40B4-BE49-F238E27FC236}">
                <a16:creationId xmlns:a16="http://schemas.microsoft.com/office/drawing/2014/main" id="{D068795D-50F5-A44F-A2FF-F8DCE7054CC7}"/>
              </a:ext>
            </a:extLst>
          </p:cNvPr>
          <p:cNvSpPr>
            <a:spLocks noGrp="1"/>
          </p:cNvSpPr>
          <p:nvPr>
            <p:ph idx="1"/>
          </p:nvPr>
        </p:nvSpPr>
        <p:spPr>
          <a:xfrm>
            <a:off x="378823" y="1690688"/>
            <a:ext cx="9614263" cy="4802187"/>
          </a:xfrm>
        </p:spPr>
        <p:txBody>
          <a:bodyPr>
            <a:normAutofit/>
          </a:bodyPr>
          <a:lstStyle/>
          <a:p>
            <a:pPr>
              <a:lnSpc>
                <a:spcPct val="150000"/>
              </a:lnSpc>
            </a:pPr>
            <a:r>
              <a:rPr lang="en-US" dirty="0">
                <a:solidFill>
                  <a:srgbClr val="E84A27"/>
                </a:solidFill>
                <a:latin typeface="Times New Roman" panose="02020603050405020304" pitchFamily="18" charset="0"/>
                <a:cs typeface="Times New Roman" panose="02020603050405020304" pitchFamily="18" charset="0"/>
              </a:rPr>
              <a:t>Quality Control-Functional Connectivity (QC-FC)</a:t>
            </a:r>
          </a:p>
          <a:p>
            <a:pPr lvl="1">
              <a:lnSpc>
                <a:spcPct val="150000"/>
              </a:lnSpc>
            </a:pPr>
            <a:r>
              <a:rPr lang="en-US" dirty="0">
                <a:solidFill>
                  <a:srgbClr val="E84A27"/>
                </a:solidFill>
                <a:latin typeface="Times New Roman" panose="02020603050405020304" pitchFamily="18" charset="0"/>
                <a:cs typeface="Times New Roman" panose="02020603050405020304" pitchFamily="18" charset="0"/>
              </a:rPr>
              <a:t>Correlation w/ realignment parameters</a:t>
            </a:r>
          </a:p>
          <a:p>
            <a:pPr lvl="1">
              <a:lnSpc>
                <a:spcPct val="150000"/>
              </a:lnSpc>
            </a:pPr>
            <a:r>
              <a:rPr lang="en-US" dirty="0">
                <a:solidFill>
                  <a:srgbClr val="E84A27"/>
                </a:solidFill>
                <a:latin typeface="Times New Roman" panose="02020603050405020304" pitchFamily="18" charset="0"/>
                <a:cs typeface="Times New Roman" panose="02020603050405020304" pitchFamily="18" charset="0"/>
              </a:rPr>
              <a:t>Distance dependence of connectivity strength</a:t>
            </a:r>
          </a:p>
          <a:p>
            <a:pPr>
              <a:lnSpc>
                <a:spcPct val="150000"/>
              </a:lnSpc>
            </a:pPr>
            <a:r>
              <a:rPr lang="en-US" dirty="0">
                <a:solidFill>
                  <a:srgbClr val="E84A27"/>
                </a:solidFill>
                <a:latin typeface="Times New Roman" panose="02020603050405020304" pitchFamily="18" charset="0"/>
                <a:cs typeface="Times New Roman" panose="02020603050405020304" pitchFamily="18" charset="0"/>
              </a:rPr>
              <a:t>Prediction Task Error</a:t>
            </a:r>
          </a:p>
          <a:p>
            <a:pPr lvl="1">
              <a:lnSpc>
                <a:spcPct val="150000"/>
              </a:lnSpc>
            </a:pPr>
            <a:r>
              <a:rPr lang="en-US" dirty="0">
                <a:solidFill>
                  <a:srgbClr val="E84A27"/>
                </a:solidFill>
                <a:latin typeface="Times New Roman" panose="02020603050405020304" pitchFamily="18" charset="0"/>
                <a:cs typeface="Times New Roman" panose="02020603050405020304" pitchFamily="18" charset="0"/>
              </a:rPr>
              <a:t>Post-processed connectome → Cognitive measures</a:t>
            </a:r>
          </a:p>
          <a:p>
            <a:endParaRPr lang="en-US" dirty="0">
              <a:solidFill>
                <a:srgbClr val="E84A27"/>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04F50AD-CB35-8841-BE0B-F5E92AD86CC3}"/>
              </a:ext>
            </a:extLst>
          </p:cNvPr>
          <p:cNvSpPr>
            <a:spLocks noGrp="1"/>
          </p:cNvSpPr>
          <p:nvPr>
            <p:ph type="sldNum" sz="quarter" idx="4294967295"/>
          </p:nvPr>
        </p:nvSpPr>
        <p:spPr>
          <a:xfrm>
            <a:off x="9448800" y="6094413"/>
            <a:ext cx="2743200" cy="365125"/>
          </a:xfrm>
        </p:spPr>
        <p:txBody>
          <a:bodyPr/>
          <a:lstStyle/>
          <a:p>
            <a:fld id="{47306C45-97B4-7545-8562-07255BCE2FE0}" type="slidenum">
              <a:rPr lang="en-US" smtClean="0"/>
              <a:t>19</a:t>
            </a:fld>
            <a:endParaRPr lang="en-US"/>
          </a:p>
        </p:txBody>
      </p:sp>
    </p:spTree>
    <p:extLst>
      <p:ext uri="{BB962C8B-B14F-4D97-AF65-F5344CB8AC3E}">
        <p14:creationId xmlns:p14="http://schemas.microsoft.com/office/powerpoint/2010/main" val="301081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B3919-7A0F-AC4F-9EEB-D14A818D17C1}"/>
              </a:ext>
            </a:extLst>
          </p:cNvPr>
          <p:cNvSpPr>
            <a:spLocks noGrp="1"/>
          </p:cNvSpPr>
          <p:nvPr>
            <p:ph type="title"/>
          </p:nvPr>
        </p:nvSpPr>
        <p:spPr/>
        <p:txBody>
          <a:bodyPr/>
          <a:lstStyle/>
          <a:p>
            <a:pPr algn="l"/>
            <a:r>
              <a:rPr lang="en-US" dirty="0"/>
              <a:t>Outline</a:t>
            </a:r>
          </a:p>
        </p:txBody>
      </p:sp>
      <p:sp>
        <p:nvSpPr>
          <p:cNvPr id="4" name="Content Placeholder 3">
            <a:extLst>
              <a:ext uri="{FF2B5EF4-FFF2-40B4-BE49-F238E27FC236}">
                <a16:creationId xmlns:a16="http://schemas.microsoft.com/office/drawing/2014/main" id="{D068795D-50F5-A44F-A2FF-F8DCE7054CC7}"/>
              </a:ext>
            </a:extLst>
          </p:cNvPr>
          <p:cNvSpPr>
            <a:spLocks noGrp="1"/>
          </p:cNvSpPr>
          <p:nvPr>
            <p:ph idx="1"/>
          </p:nvPr>
        </p:nvSpPr>
        <p:spPr>
          <a:xfrm>
            <a:off x="378823" y="1690688"/>
            <a:ext cx="9614263" cy="4802187"/>
          </a:xfrm>
        </p:spPr>
        <p:txBody>
          <a:bodyPr>
            <a:normAutofit/>
          </a:bodyPr>
          <a:lstStyle/>
          <a:p>
            <a:pPr>
              <a:lnSpc>
                <a:spcPct val="150000"/>
              </a:lnSpc>
            </a:pPr>
            <a:r>
              <a:rPr lang="en-US" dirty="0">
                <a:solidFill>
                  <a:srgbClr val="E84A27"/>
                </a:solidFill>
                <a:latin typeface="Times New Roman" panose="02020603050405020304" pitchFamily="18" charset="0"/>
                <a:cs typeface="Times New Roman" panose="02020603050405020304" pitchFamily="18" charset="0"/>
              </a:rPr>
              <a:t>Introduction/Motivation</a:t>
            </a:r>
          </a:p>
          <a:p>
            <a:pPr>
              <a:lnSpc>
                <a:spcPct val="150000"/>
              </a:lnSpc>
            </a:pPr>
            <a:r>
              <a:rPr lang="en-US" dirty="0">
                <a:solidFill>
                  <a:srgbClr val="E84A27"/>
                </a:solidFill>
                <a:latin typeface="Times New Roman" panose="02020603050405020304" pitchFamily="18" charset="0"/>
                <a:cs typeface="Times New Roman" panose="02020603050405020304" pitchFamily="18" charset="0"/>
              </a:rPr>
              <a:t>Background</a:t>
            </a:r>
          </a:p>
          <a:p>
            <a:pPr lvl="1">
              <a:lnSpc>
                <a:spcPct val="150000"/>
              </a:lnSpc>
            </a:pPr>
            <a:r>
              <a:rPr lang="en-US" dirty="0">
                <a:solidFill>
                  <a:srgbClr val="E84A27"/>
                </a:solidFill>
                <a:latin typeface="Times New Roman" panose="02020603050405020304" pitchFamily="18" charset="0"/>
                <a:cs typeface="Times New Roman" panose="02020603050405020304" pitchFamily="18" charset="0"/>
              </a:rPr>
              <a:t>Independent Component Analysis (ICA)</a:t>
            </a:r>
          </a:p>
          <a:p>
            <a:pPr lvl="1">
              <a:lnSpc>
                <a:spcPct val="150000"/>
              </a:lnSpc>
            </a:pPr>
            <a:r>
              <a:rPr lang="en-US" dirty="0">
                <a:solidFill>
                  <a:srgbClr val="E84A27"/>
                </a:solidFill>
                <a:latin typeface="Times New Roman" panose="02020603050405020304" pitchFamily="18" charset="0"/>
                <a:cs typeface="Times New Roman" panose="02020603050405020304" pitchFamily="18" charset="0"/>
              </a:rPr>
              <a:t>ICA-AROMA for denoising</a:t>
            </a:r>
          </a:p>
          <a:p>
            <a:pPr>
              <a:lnSpc>
                <a:spcPct val="150000"/>
              </a:lnSpc>
            </a:pPr>
            <a:r>
              <a:rPr lang="en-US" dirty="0">
                <a:solidFill>
                  <a:srgbClr val="E84A27"/>
                </a:solidFill>
                <a:latin typeface="Times New Roman" panose="02020603050405020304" pitchFamily="18" charset="0"/>
                <a:cs typeface="Times New Roman" panose="02020603050405020304" pitchFamily="18" charset="0"/>
              </a:rPr>
              <a:t>Graph ICA-AROMA (Our work)</a:t>
            </a:r>
          </a:p>
          <a:p>
            <a:pPr lvl="1">
              <a:lnSpc>
                <a:spcPct val="150000"/>
              </a:lnSpc>
            </a:pPr>
            <a:r>
              <a:rPr lang="en-US" dirty="0">
                <a:solidFill>
                  <a:srgbClr val="E84A27"/>
                </a:solidFill>
                <a:latin typeface="Times New Roman" panose="02020603050405020304" pitchFamily="18" charset="0"/>
                <a:cs typeface="Times New Roman" panose="02020603050405020304" pitchFamily="18" charset="0"/>
              </a:rPr>
              <a:t>Causal discovery </a:t>
            </a:r>
            <a:r>
              <a:rPr lang="en-US">
                <a:solidFill>
                  <a:srgbClr val="E84A27"/>
                </a:solidFill>
                <a:latin typeface="Times New Roman" panose="02020603050405020304" pitchFamily="18" charset="0"/>
                <a:cs typeface="Times New Roman" panose="02020603050405020304" pitchFamily="18" charset="0"/>
              </a:rPr>
              <a:t>aided denoising</a:t>
            </a:r>
            <a:endParaRPr lang="en-US" dirty="0">
              <a:solidFill>
                <a:srgbClr val="E84A27"/>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04F50AD-CB35-8841-BE0B-F5E92AD86CC3}"/>
              </a:ext>
            </a:extLst>
          </p:cNvPr>
          <p:cNvSpPr>
            <a:spLocks noGrp="1"/>
          </p:cNvSpPr>
          <p:nvPr>
            <p:ph type="sldNum" sz="quarter" idx="4294967295"/>
          </p:nvPr>
        </p:nvSpPr>
        <p:spPr>
          <a:xfrm>
            <a:off x="9448800" y="6094413"/>
            <a:ext cx="2743200" cy="365125"/>
          </a:xfrm>
        </p:spPr>
        <p:txBody>
          <a:bodyPr/>
          <a:lstStyle/>
          <a:p>
            <a:fld id="{47306C45-97B4-7545-8562-07255BCE2FE0}" type="slidenum">
              <a:rPr lang="en-US" smtClean="0"/>
              <a:t>2</a:t>
            </a:fld>
            <a:endParaRPr lang="en-US"/>
          </a:p>
        </p:txBody>
      </p:sp>
    </p:spTree>
    <p:extLst>
      <p:ext uri="{BB962C8B-B14F-4D97-AF65-F5344CB8AC3E}">
        <p14:creationId xmlns:p14="http://schemas.microsoft.com/office/powerpoint/2010/main" val="341643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B3919-7A0F-AC4F-9EEB-D14A818D17C1}"/>
              </a:ext>
            </a:extLst>
          </p:cNvPr>
          <p:cNvSpPr>
            <a:spLocks noGrp="1"/>
          </p:cNvSpPr>
          <p:nvPr>
            <p:ph type="title"/>
          </p:nvPr>
        </p:nvSpPr>
        <p:spPr/>
        <p:txBody>
          <a:bodyPr/>
          <a:lstStyle/>
          <a:p>
            <a:pPr algn="l"/>
            <a:r>
              <a:rPr lang="en-US" dirty="0"/>
              <a:t>Takeaways</a:t>
            </a:r>
          </a:p>
        </p:txBody>
      </p:sp>
      <p:sp>
        <p:nvSpPr>
          <p:cNvPr id="4" name="Content Placeholder 3">
            <a:extLst>
              <a:ext uri="{FF2B5EF4-FFF2-40B4-BE49-F238E27FC236}">
                <a16:creationId xmlns:a16="http://schemas.microsoft.com/office/drawing/2014/main" id="{D068795D-50F5-A44F-A2FF-F8DCE7054CC7}"/>
              </a:ext>
            </a:extLst>
          </p:cNvPr>
          <p:cNvSpPr>
            <a:spLocks noGrp="1"/>
          </p:cNvSpPr>
          <p:nvPr>
            <p:ph idx="1"/>
          </p:nvPr>
        </p:nvSpPr>
        <p:spPr>
          <a:xfrm>
            <a:off x="378823" y="1690688"/>
            <a:ext cx="9614263" cy="4802187"/>
          </a:xfrm>
        </p:spPr>
        <p:txBody>
          <a:bodyPr>
            <a:normAutofit/>
          </a:bodyPr>
          <a:lstStyle/>
          <a:p>
            <a:pPr>
              <a:lnSpc>
                <a:spcPct val="150000"/>
              </a:lnSpc>
            </a:pPr>
            <a:r>
              <a:rPr lang="en-US" dirty="0">
                <a:solidFill>
                  <a:srgbClr val="E84A27"/>
                </a:solidFill>
                <a:latin typeface="Times New Roman" panose="02020603050405020304" pitchFamily="18" charset="0"/>
                <a:cs typeface="Times New Roman" panose="02020603050405020304" pitchFamily="18" charset="0"/>
              </a:rPr>
              <a:t>Nuisance artifacts can hinder accurate/precise inferences</a:t>
            </a:r>
          </a:p>
          <a:p>
            <a:pPr>
              <a:lnSpc>
                <a:spcPct val="150000"/>
              </a:lnSpc>
            </a:pPr>
            <a:r>
              <a:rPr lang="en-US" dirty="0">
                <a:solidFill>
                  <a:srgbClr val="E84A27"/>
                </a:solidFill>
                <a:latin typeface="Times New Roman" panose="02020603050405020304" pitchFamily="18" charset="0"/>
                <a:cs typeface="Times New Roman" panose="02020603050405020304" pitchFamily="18" charset="0"/>
              </a:rPr>
              <a:t>We can decompose fMRI into distinct components</a:t>
            </a:r>
          </a:p>
          <a:p>
            <a:pPr>
              <a:lnSpc>
                <a:spcPct val="150000"/>
              </a:lnSpc>
            </a:pPr>
            <a:r>
              <a:rPr lang="en-US" dirty="0">
                <a:solidFill>
                  <a:srgbClr val="E84A27"/>
                </a:solidFill>
                <a:latin typeface="Times New Roman" panose="02020603050405020304" pitchFamily="18" charset="0"/>
                <a:cs typeface="Times New Roman" panose="02020603050405020304" pitchFamily="18" charset="0"/>
              </a:rPr>
              <a:t>Use spatial and temporal properties of components to identify some artifacts</a:t>
            </a:r>
          </a:p>
          <a:p>
            <a:pPr>
              <a:lnSpc>
                <a:spcPct val="150000"/>
              </a:lnSpc>
            </a:pPr>
            <a:r>
              <a:rPr lang="en-US" dirty="0">
                <a:solidFill>
                  <a:srgbClr val="E84A27"/>
                </a:solidFill>
                <a:latin typeface="Times New Roman" panose="02020603050405020304" pitchFamily="18" charset="0"/>
                <a:cs typeface="Times New Roman" panose="02020603050405020304" pitchFamily="18" charset="0"/>
              </a:rPr>
              <a:t>Use causal discovery to discover identify latent artifacts</a:t>
            </a:r>
            <a:endParaRPr lang="en-US" dirty="0">
              <a:solidFill>
                <a:schemeClr val="bg1">
                  <a:lumMod val="85000"/>
                </a:schemeClr>
              </a:solidFill>
              <a:latin typeface="Times New Roman" panose="02020603050405020304" pitchFamily="18" charset="0"/>
              <a:cs typeface="Times New Roman" panose="02020603050405020304" pitchFamily="18" charset="0"/>
            </a:endParaRPr>
          </a:p>
          <a:p>
            <a:endParaRPr lang="en-US" dirty="0">
              <a:solidFill>
                <a:srgbClr val="E84A27"/>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04F50AD-CB35-8841-BE0B-F5E92AD86CC3}"/>
              </a:ext>
            </a:extLst>
          </p:cNvPr>
          <p:cNvSpPr>
            <a:spLocks noGrp="1"/>
          </p:cNvSpPr>
          <p:nvPr>
            <p:ph type="sldNum" sz="quarter" idx="4294967295"/>
          </p:nvPr>
        </p:nvSpPr>
        <p:spPr>
          <a:xfrm>
            <a:off x="9448800" y="6094413"/>
            <a:ext cx="2743200" cy="365125"/>
          </a:xfrm>
        </p:spPr>
        <p:txBody>
          <a:bodyPr/>
          <a:lstStyle/>
          <a:p>
            <a:fld id="{47306C45-97B4-7545-8562-07255BCE2FE0}" type="slidenum">
              <a:rPr lang="en-US" smtClean="0"/>
              <a:t>20</a:t>
            </a:fld>
            <a:endParaRPr lang="en-US"/>
          </a:p>
        </p:txBody>
      </p:sp>
    </p:spTree>
    <p:extLst>
      <p:ext uri="{BB962C8B-B14F-4D97-AF65-F5344CB8AC3E}">
        <p14:creationId xmlns:p14="http://schemas.microsoft.com/office/powerpoint/2010/main" val="368339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ass brain flythrough - Gazzaleylab / SCCN / Neuroscapelab All Tags glassbrain, gazzaleylab, neuroscapelab, neuroscience, unity, source localized, bcilab, ucsf, brain, eeg, interactive, cience, future, human computer interaction, brain computer interaction, connectivity, DTI, freesurfer, fMRI, gazzaley, glass, ucsd, brain activity, eeg analisys, SCCN discover-fmri brain GIF">
            <a:extLst>
              <a:ext uri="{FF2B5EF4-FFF2-40B4-BE49-F238E27FC236}">
                <a16:creationId xmlns:a16="http://schemas.microsoft.com/office/drawing/2014/main" id="{1E18A810-FBAC-493B-886E-437F456AEE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212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04FF061-3290-4D98-B3F9-2BCDFE1FEC9D}"/>
              </a:ext>
            </a:extLst>
          </p:cNvPr>
          <p:cNvSpPr>
            <a:spLocks noGrp="1"/>
          </p:cNvSpPr>
          <p:nvPr>
            <p:ph type="sldNum" sz="quarter" idx="12"/>
          </p:nvPr>
        </p:nvSpPr>
        <p:spPr/>
        <p:txBody>
          <a:bodyPr/>
          <a:lstStyle/>
          <a:p>
            <a:fld id="{47306C45-97B4-7545-8562-07255BCE2FE0}" type="slidenum">
              <a:rPr lang="en-US" smtClean="0"/>
              <a:t>21</a:t>
            </a:fld>
            <a:endParaRPr lang="en-US"/>
          </a:p>
        </p:txBody>
      </p:sp>
    </p:spTree>
    <p:extLst>
      <p:ext uri="{BB962C8B-B14F-4D97-AF65-F5344CB8AC3E}">
        <p14:creationId xmlns:p14="http://schemas.microsoft.com/office/powerpoint/2010/main" val="307311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AE5147-4617-744D-8897-1E27BFE92F87}"/>
              </a:ext>
            </a:extLst>
          </p:cNvPr>
          <p:cNvPicPr>
            <a:picLocks noChangeAspect="1"/>
          </p:cNvPicPr>
          <p:nvPr/>
        </p:nvPicPr>
        <p:blipFill>
          <a:blip r:embed="rId3"/>
          <a:stretch>
            <a:fillRect/>
          </a:stretch>
        </p:blipFill>
        <p:spPr>
          <a:xfrm>
            <a:off x="0" y="5800725"/>
            <a:ext cx="12192000" cy="1057275"/>
          </a:xfrm>
          <a:prstGeom prst="rect">
            <a:avLst/>
          </a:prstGeom>
        </p:spPr>
      </p:pic>
      <p:pic>
        <p:nvPicPr>
          <p:cNvPr id="10" name="Picture 4" descr="Beckman Institute (@BeckmanInst) / Twitter">
            <a:extLst>
              <a:ext uri="{FF2B5EF4-FFF2-40B4-BE49-F238E27FC236}">
                <a16:creationId xmlns:a16="http://schemas.microsoft.com/office/drawing/2014/main" id="{01CF39A2-7BB2-CC42-85F1-5ED86A2A8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8555" y="5800725"/>
            <a:ext cx="1057275" cy="10572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DFB34E0-F0CF-CE4D-A5FA-2604285EB26E}"/>
              </a:ext>
            </a:extLst>
          </p:cNvPr>
          <p:cNvSpPr>
            <a:spLocks noGrp="1"/>
          </p:cNvSpPr>
          <p:nvPr>
            <p:ph type="title"/>
          </p:nvPr>
        </p:nvSpPr>
        <p:spPr>
          <a:xfrm>
            <a:off x="838200" y="1019908"/>
            <a:ext cx="10515600" cy="4219659"/>
          </a:xfrm>
        </p:spPr>
        <p:txBody>
          <a:bodyPr/>
          <a:lstStyle/>
          <a:p>
            <a:r>
              <a:rPr lang="en-US" dirty="0"/>
              <a:t>Contact: oes2@illinois.edu</a:t>
            </a:r>
            <a:br>
              <a:rPr lang="en-US" dirty="0"/>
            </a:br>
            <a:r>
              <a:rPr lang="en-US" sz="2800" dirty="0"/>
              <a:t>Webpage: olawalesalaudeen.com </a:t>
            </a:r>
            <a:br>
              <a:rPr lang="en-US" sz="2800" dirty="0"/>
            </a:br>
            <a:br>
              <a:rPr lang="en-US" sz="2800" dirty="0"/>
            </a:br>
            <a:br>
              <a:rPr lang="en-US" sz="2800" dirty="0"/>
            </a:br>
            <a:r>
              <a:rPr lang="en-US" sz="2800" dirty="0">
                <a:solidFill>
                  <a:schemeClr val="bg1">
                    <a:lumMod val="85000"/>
                  </a:schemeClr>
                </a:solidFill>
              </a:rPr>
              <a:t>Acknowledgements: Evan Anderson (Neuro) and Paul Camacho (Neuro)</a:t>
            </a:r>
            <a:endParaRPr lang="en-US" dirty="0">
              <a:solidFill>
                <a:schemeClr val="bg1">
                  <a:lumMod val="85000"/>
                </a:schemeClr>
              </a:solidFill>
            </a:endParaRPr>
          </a:p>
        </p:txBody>
      </p:sp>
      <p:sp>
        <p:nvSpPr>
          <p:cNvPr id="3" name="Slide Number Placeholder 2">
            <a:extLst>
              <a:ext uri="{FF2B5EF4-FFF2-40B4-BE49-F238E27FC236}">
                <a16:creationId xmlns:a16="http://schemas.microsoft.com/office/drawing/2014/main" id="{638262B5-B2A1-0B4C-ABE9-FF3B594CA148}"/>
              </a:ext>
            </a:extLst>
          </p:cNvPr>
          <p:cNvSpPr>
            <a:spLocks noGrp="1"/>
          </p:cNvSpPr>
          <p:nvPr>
            <p:ph type="sldNum" sz="quarter" idx="12"/>
          </p:nvPr>
        </p:nvSpPr>
        <p:spPr/>
        <p:txBody>
          <a:bodyPr/>
          <a:lstStyle/>
          <a:p>
            <a:fld id="{570A7B7A-0087-4B81-90B4-AB9FFF06B3EA}" type="slidenum">
              <a:rPr lang="en-US" smtClean="0"/>
              <a:t>22</a:t>
            </a:fld>
            <a:endParaRPr lang="en-US"/>
          </a:p>
        </p:txBody>
      </p:sp>
    </p:spTree>
    <p:extLst>
      <p:ext uri="{BB962C8B-B14F-4D97-AF65-F5344CB8AC3E}">
        <p14:creationId xmlns:p14="http://schemas.microsoft.com/office/powerpoint/2010/main" val="272284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ass brain flythrough - Gazzaleylab / SCCN / Neuroscapelab All Tags glassbrain, gazzaleylab, neuroscapelab, neuroscience, unity, source localized, bcilab, ucsf, brain, eeg, interactive, cience, future, human computer interaction, brain computer interaction, connectivity, DTI, freesurfer, fMRI, gazzaley, glass, ucsd, brain activity, eeg analisys, SCCN discover-fmri brain GIF">
            <a:extLst>
              <a:ext uri="{FF2B5EF4-FFF2-40B4-BE49-F238E27FC236}">
                <a16:creationId xmlns:a16="http://schemas.microsoft.com/office/drawing/2014/main" id="{1E18A810-FBAC-493B-886E-437F456AEE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212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826424-70CC-4C4C-AAA0-D853EE43CC1C}"/>
              </a:ext>
            </a:extLst>
          </p:cNvPr>
          <p:cNvSpPr>
            <a:spLocks noGrp="1"/>
          </p:cNvSpPr>
          <p:nvPr>
            <p:ph type="sldNum" sz="quarter" idx="12"/>
          </p:nvPr>
        </p:nvSpPr>
        <p:spPr/>
        <p:txBody>
          <a:bodyPr/>
          <a:lstStyle/>
          <a:p>
            <a:fld id="{47306C45-97B4-7545-8562-07255BCE2FE0}" type="slidenum">
              <a:rPr lang="en-US" smtClean="0"/>
              <a:t>3</a:t>
            </a:fld>
            <a:endParaRPr lang="en-US"/>
          </a:p>
        </p:txBody>
      </p:sp>
    </p:spTree>
    <p:extLst>
      <p:ext uri="{BB962C8B-B14F-4D97-AF65-F5344CB8AC3E}">
        <p14:creationId xmlns:p14="http://schemas.microsoft.com/office/powerpoint/2010/main" val="368068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294BA9-90E2-4007-BCA5-5EF8EBC409E0}"/>
              </a:ext>
            </a:extLst>
          </p:cNvPr>
          <p:cNvPicPr>
            <a:picLocks noChangeAspect="1"/>
          </p:cNvPicPr>
          <p:nvPr/>
        </p:nvPicPr>
        <p:blipFill>
          <a:blip r:embed="rId3"/>
          <a:stretch>
            <a:fillRect/>
          </a:stretch>
        </p:blipFill>
        <p:spPr>
          <a:xfrm>
            <a:off x="1891980" y="622818"/>
            <a:ext cx="8408040" cy="5612364"/>
          </a:xfrm>
          <a:prstGeom prst="rect">
            <a:avLst/>
          </a:prstGeom>
        </p:spPr>
      </p:pic>
      <p:sp>
        <p:nvSpPr>
          <p:cNvPr id="3" name="Title 1">
            <a:extLst>
              <a:ext uri="{FF2B5EF4-FFF2-40B4-BE49-F238E27FC236}">
                <a16:creationId xmlns:a16="http://schemas.microsoft.com/office/drawing/2014/main" id="{F0B9D4E4-CEC8-4BB7-A1AA-3F086552CEB4}"/>
              </a:ext>
            </a:extLst>
          </p:cNvPr>
          <p:cNvSpPr txBox="1">
            <a:spLocks/>
          </p:cNvSpPr>
          <p:nvPr/>
        </p:nvSpPr>
        <p:spPr>
          <a:xfrm>
            <a:off x="189411" y="6236323"/>
            <a:ext cx="11813177" cy="1325563"/>
          </a:xfrm>
          <a:prstGeom prst="rect">
            <a:avLst/>
          </a:prstGeom>
        </p:spPr>
        <p:txBody>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pPr algn="ctr"/>
            <a:r>
              <a:rPr lang="en-US" sz="2800" dirty="0">
                <a:latin typeface="Times New Roman" panose="02020603050405020304" pitchFamily="18" charset="0"/>
                <a:cs typeface="Times New Roman" panose="02020603050405020304" pitchFamily="18" charset="0"/>
              </a:rPr>
              <a:t>functional Magnetic Resonance Imaging (fMRI)</a:t>
            </a:r>
          </a:p>
        </p:txBody>
      </p:sp>
      <p:sp>
        <p:nvSpPr>
          <p:cNvPr id="5" name="Slide Number Placeholder 1">
            <a:extLst>
              <a:ext uri="{FF2B5EF4-FFF2-40B4-BE49-F238E27FC236}">
                <a16:creationId xmlns:a16="http://schemas.microsoft.com/office/drawing/2014/main" id="{89BB6F27-FDE7-4C0A-A052-FE4377B728DA}"/>
              </a:ext>
            </a:extLst>
          </p:cNvPr>
          <p:cNvSpPr>
            <a:spLocks noGrp="1"/>
          </p:cNvSpPr>
          <p:nvPr>
            <p:ph type="sldNum" sz="quarter" idx="12"/>
          </p:nvPr>
        </p:nvSpPr>
        <p:spPr>
          <a:xfrm>
            <a:off x="8610600" y="6356350"/>
            <a:ext cx="2743200" cy="365125"/>
          </a:xfrm>
        </p:spPr>
        <p:txBody>
          <a:bodyPr/>
          <a:lstStyle/>
          <a:p>
            <a:fld id="{47306C45-97B4-7545-8562-07255BCE2FE0}" type="slidenum">
              <a:rPr lang="en-US" smtClean="0"/>
              <a:t>4</a:t>
            </a:fld>
            <a:endParaRPr lang="en-US" dirty="0"/>
          </a:p>
        </p:txBody>
      </p:sp>
    </p:spTree>
    <p:extLst>
      <p:ext uri="{BB962C8B-B14F-4D97-AF65-F5344CB8AC3E}">
        <p14:creationId xmlns:p14="http://schemas.microsoft.com/office/powerpoint/2010/main" val="138829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What is an MRI (Magnetic Resonance Imaging)? | Live Science">
            <a:extLst>
              <a:ext uri="{FF2B5EF4-FFF2-40B4-BE49-F238E27FC236}">
                <a16:creationId xmlns:a16="http://schemas.microsoft.com/office/drawing/2014/main" id="{6B9F5C4A-0040-4FC1-9A88-C6732B928C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68" b="163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 343112] | &amp;amp;quot;Miracles&amp;amp;quot; / Fucking Magnets, How Do They Work? | Know  Your Meme">
            <a:extLst>
              <a:ext uri="{FF2B5EF4-FFF2-40B4-BE49-F238E27FC236}">
                <a16:creationId xmlns:a16="http://schemas.microsoft.com/office/drawing/2014/main" id="{F7BB65D7-0B6A-4BCA-8125-A9239C516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0" cy="33242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235E76F-32F2-41DD-9ACB-D2FCDDDEC53E}"/>
              </a:ext>
            </a:extLst>
          </p:cNvPr>
          <p:cNvSpPr>
            <a:spLocks noGrp="1"/>
          </p:cNvSpPr>
          <p:nvPr>
            <p:ph type="sldNum" idx="12"/>
          </p:nvPr>
        </p:nvSpPr>
        <p:spPr/>
        <p:txBody>
          <a:bodyPr/>
          <a:lstStyle/>
          <a:p>
            <a:fld id="{9A8FC9A3-C3B8-ED4D-A098-DB6DED8C3CFE}" type="slidenum">
              <a:rPr lang="en-US" altLang="en-US" smtClean="0"/>
              <a:pPr/>
              <a:t>5</a:t>
            </a:fld>
            <a:endParaRPr lang="en-US" altLang="en-US"/>
          </a:p>
        </p:txBody>
      </p:sp>
    </p:spTree>
    <p:extLst>
      <p:ext uri="{BB962C8B-B14F-4D97-AF65-F5344CB8AC3E}">
        <p14:creationId xmlns:p14="http://schemas.microsoft.com/office/powerpoint/2010/main" val="1041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Functional Magnetic Resonance Imaging (fMRI) - Dell Children&amp;amp;#39;s Medical  Center of Central Texas">
            <a:extLst>
              <a:ext uri="{FF2B5EF4-FFF2-40B4-BE49-F238E27FC236}">
                <a16:creationId xmlns:a16="http://schemas.microsoft.com/office/drawing/2014/main" id="{3F8526A2-DEB0-46BE-AE68-08ACA0D746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9600" y="1387016"/>
            <a:ext cx="3517119" cy="40778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ser mimics biological neurons using light – Physics World">
            <a:extLst>
              <a:ext uri="{FF2B5EF4-FFF2-40B4-BE49-F238E27FC236}">
                <a16:creationId xmlns:a16="http://schemas.microsoft.com/office/drawing/2014/main" id="{9F49B214-5B2C-41F2-9AC9-9B6552A21B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5281" y="2107006"/>
            <a:ext cx="3517120" cy="26378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MRI | CREx">
            <a:extLst>
              <a:ext uri="{FF2B5EF4-FFF2-40B4-BE49-F238E27FC236}">
                <a16:creationId xmlns:a16="http://schemas.microsoft.com/office/drawing/2014/main" id="{6E457E67-BC66-4A05-AABE-C0AE4037BC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882"/>
          <a:stretch/>
        </p:blipFill>
        <p:spPr bwMode="auto">
          <a:xfrm>
            <a:off x="4509280" y="1826067"/>
            <a:ext cx="3142960" cy="3205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CFEACA3-F78A-43FE-9133-42287173FD2F}"/>
              </a:ext>
            </a:extLst>
          </p:cNvPr>
          <p:cNvSpPr/>
          <p:nvPr/>
        </p:nvSpPr>
        <p:spPr>
          <a:xfrm>
            <a:off x="1197197" y="558853"/>
            <a:ext cx="1793288" cy="82816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Task</a:t>
            </a:r>
          </a:p>
        </p:txBody>
      </p:sp>
      <p:sp>
        <p:nvSpPr>
          <p:cNvPr id="3" name="Arrow: Down 2">
            <a:extLst>
              <a:ext uri="{FF2B5EF4-FFF2-40B4-BE49-F238E27FC236}">
                <a16:creationId xmlns:a16="http://schemas.microsoft.com/office/drawing/2014/main" id="{E36D4471-9A0A-4FEF-9136-083A4F570B2D}"/>
              </a:ext>
            </a:extLst>
          </p:cNvPr>
          <p:cNvSpPr/>
          <p:nvPr/>
        </p:nvSpPr>
        <p:spPr>
          <a:xfrm>
            <a:off x="1953087" y="1387016"/>
            <a:ext cx="275202" cy="719990"/>
          </a:xfrm>
          <a:prstGeom prst="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63CA32-7CFE-4547-A842-044534C44DD2}"/>
              </a:ext>
            </a:extLst>
          </p:cNvPr>
          <p:cNvSpPr txBox="1"/>
          <p:nvPr/>
        </p:nvSpPr>
        <p:spPr>
          <a:xfrm>
            <a:off x="1159830" y="4744846"/>
            <a:ext cx="1861715" cy="646331"/>
          </a:xfrm>
          <a:prstGeom prst="rect">
            <a:avLst/>
          </a:prstGeom>
          <a:noFill/>
        </p:spPr>
        <p:txBody>
          <a:bodyPr wrap="square" rtlCol="0">
            <a:spAutoFit/>
          </a:bodyPr>
          <a:lstStyle/>
          <a:p>
            <a:pPr algn="ctr"/>
            <a:r>
              <a:rPr lang="en-US" dirty="0">
                <a:solidFill>
                  <a:srgbClr val="E84A27"/>
                </a:solidFill>
                <a:latin typeface="Times New Roman" panose="02020603050405020304" pitchFamily="18" charset="0"/>
                <a:cs typeface="Times New Roman" panose="02020603050405020304" pitchFamily="18" charset="0"/>
              </a:rPr>
              <a:t>Neural activity</a:t>
            </a:r>
          </a:p>
          <a:p>
            <a:endParaRPr lang="en-US" dirty="0">
              <a:latin typeface="Times New Roman" panose="02020603050405020304" pitchFamily="18" charset="0"/>
              <a:cs typeface="Times New Roman" panose="02020603050405020304" pitchFamily="18" charset="0"/>
            </a:endParaRPr>
          </a:p>
        </p:txBody>
      </p:sp>
      <p:sp>
        <p:nvSpPr>
          <p:cNvPr id="5" name="Arrow: Curved Up 4">
            <a:extLst>
              <a:ext uri="{FF2B5EF4-FFF2-40B4-BE49-F238E27FC236}">
                <a16:creationId xmlns:a16="http://schemas.microsoft.com/office/drawing/2014/main" id="{013422A5-E127-46B5-82D4-79F3920E2922}"/>
              </a:ext>
            </a:extLst>
          </p:cNvPr>
          <p:cNvSpPr/>
          <p:nvPr/>
        </p:nvSpPr>
        <p:spPr>
          <a:xfrm>
            <a:off x="1963939" y="5391177"/>
            <a:ext cx="4403321" cy="828725"/>
          </a:xfrm>
          <a:prstGeom prst="curvedUpArrow">
            <a:avLst>
              <a:gd name="adj1" fmla="val 20364"/>
              <a:gd name="adj2" fmla="val 52398"/>
              <a:gd name="adj3" fmla="val 2579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F28CF4F3-73B8-44FA-8103-292AFADDBF62}"/>
              </a:ext>
            </a:extLst>
          </p:cNvPr>
          <p:cNvSpPr txBox="1"/>
          <p:nvPr/>
        </p:nvSpPr>
        <p:spPr>
          <a:xfrm>
            <a:off x="4165600" y="5015341"/>
            <a:ext cx="3830317" cy="369332"/>
          </a:xfrm>
          <a:prstGeom prst="rect">
            <a:avLst/>
          </a:prstGeom>
          <a:noFill/>
        </p:spPr>
        <p:txBody>
          <a:bodyPr wrap="square" rtlCol="0">
            <a:spAutoFit/>
          </a:bodyPr>
          <a:lstStyle/>
          <a:p>
            <a:pPr algn="ctr"/>
            <a:r>
              <a:rPr lang="en-US" dirty="0">
                <a:solidFill>
                  <a:srgbClr val="E84A27"/>
                </a:solidFill>
                <a:latin typeface="Times New Roman" panose="02020603050405020304" pitchFamily="18" charset="0"/>
                <a:cs typeface="Times New Roman" panose="02020603050405020304" pitchFamily="18" charset="0"/>
                <a:sym typeface="Wingdings" panose="05000000000000000000" pitchFamily="2" charset="2"/>
              </a:rPr>
              <a:t>↓ deoxy-Hb</a:t>
            </a:r>
            <a:endParaRPr lang="en-US" dirty="0">
              <a:solidFill>
                <a:srgbClr val="E84A27"/>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35266F2-210E-4940-87EE-02DDAA57BDFC}"/>
              </a:ext>
            </a:extLst>
          </p:cNvPr>
          <p:cNvSpPr txBox="1"/>
          <p:nvPr/>
        </p:nvSpPr>
        <p:spPr>
          <a:xfrm>
            <a:off x="2796209" y="5772715"/>
            <a:ext cx="2112384" cy="369332"/>
          </a:xfrm>
          <a:prstGeom prst="rect">
            <a:avLst/>
          </a:prstGeom>
          <a:noFill/>
        </p:spPr>
        <p:txBody>
          <a:bodyPr wrap="square" rtlCol="0">
            <a:spAutoFit/>
          </a:bodyPr>
          <a:lstStyle/>
          <a:p>
            <a:pPr algn="ctr"/>
            <a:r>
              <a:rPr lang="en-US" dirty="0">
                <a:solidFill>
                  <a:srgbClr val="E84A27"/>
                </a:solidFill>
                <a:latin typeface="Times New Roman" panose="02020603050405020304" pitchFamily="18" charset="0"/>
                <a:cs typeface="Times New Roman" panose="02020603050405020304" pitchFamily="18" charset="0"/>
                <a:sym typeface="Wingdings" panose="05000000000000000000" pitchFamily="2" charset="2"/>
              </a:rPr>
              <a:t> ↑ Blood flow</a:t>
            </a:r>
            <a:endParaRPr lang="en-US" dirty="0">
              <a:solidFill>
                <a:srgbClr val="E84A27"/>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671EB75-B832-44FE-8464-C065F98FEAC1}"/>
              </a:ext>
            </a:extLst>
          </p:cNvPr>
          <p:cNvSpPr txBox="1"/>
          <p:nvPr/>
        </p:nvSpPr>
        <p:spPr>
          <a:xfrm>
            <a:off x="7209581" y="532802"/>
            <a:ext cx="2479082" cy="369332"/>
          </a:xfrm>
          <a:prstGeom prst="rect">
            <a:avLst/>
          </a:prstGeom>
          <a:noFill/>
        </p:spPr>
        <p:txBody>
          <a:bodyPr wrap="square" rtlCol="0">
            <a:spAutoFit/>
          </a:bodyPr>
          <a:lstStyle/>
          <a:p>
            <a:pPr algn="ctr"/>
            <a:r>
              <a:rPr lang="en-US" dirty="0">
                <a:solidFill>
                  <a:srgbClr val="E84A27"/>
                </a:solidFill>
                <a:latin typeface="Times New Roman" panose="02020603050405020304" pitchFamily="18" charset="0"/>
                <a:cs typeface="Times New Roman" panose="02020603050405020304" pitchFamily="18" charset="0"/>
                <a:sym typeface="Wingdings" panose="05000000000000000000" pitchFamily="2" charset="2"/>
              </a:rPr>
              <a:t>↑ MRI Signal</a:t>
            </a:r>
            <a:endParaRPr lang="en-US" dirty="0">
              <a:solidFill>
                <a:srgbClr val="E84A27"/>
              </a:solidFill>
              <a:latin typeface="Times New Roman" panose="02020603050405020304" pitchFamily="18" charset="0"/>
              <a:cs typeface="Times New Roman" panose="02020603050405020304" pitchFamily="18" charset="0"/>
            </a:endParaRPr>
          </a:p>
        </p:txBody>
      </p:sp>
      <p:sp>
        <p:nvSpPr>
          <p:cNvPr id="7" name="Arrow: Curved Down 6">
            <a:extLst>
              <a:ext uri="{FF2B5EF4-FFF2-40B4-BE49-F238E27FC236}">
                <a16:creationId xmlns:a16="http://schemas.microsoft.com/office/drawing/2014/main" id="{875C1A0F-ED5F-4B44-A9BD-DF90F72C0207}"/>
              </a:ext>
            </a:extLst>
          </p:cNvPr>
          <p:cNvSpPr/>
          <p:nvPr/>
        </p:nvSpPr>
        <p:spPr>
          <a:xfrm>
            <a:off x="6533965" y="417251"/>
            <a:ext cx="3830315" cy="969766"/>
          </a:xfrm>
          <a:prstGeom prst="curved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cxnSp>
        <p:nvCxnSpPr>
          <p:cNvPr id="8" name="Straight Connector 7">
            <a:extLst>
              <a:ext uri="{FF2B5EF4-FFF2-40B4-BE49-F238E27FC236}">
                <a16:creationId xmlns:a16="http://schemas.microsoft.com/office/drawing/2014/main" id="{9BE39EBF-9E21-478F-989D-B7977F64266F}"/>
              </a:ext>
            </a:extLst>
          </p:cNvPr>
          <p:cNvCxnSpPr>
            <a:cxnSpLocks/>
          </p:cNvCxnSpPr>
          <p:nvPr/>
        </p:nvCxnSpPr>
        <p:spPr>
          <a:xfrm>
            <a:off x="4165600" y="1187730"/>
            <a:ext cx="0" cy="44825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691A4A-A1C1-4CB5-8A02-DF21B7750FF8}"/>
              </a:ext>
            </a:extLst>
          </p:cNvPr>
          <p:cNvCxnSpPr>
            <a:cxnSpLocks/>
          </p:cNvCxnSpPr>
          <p:nvPr/>
        </p:nvCxnSpPr>
        <p:spPr>
          <a:xfrm>
            <a:off x="7995917" y="1187730"/>
            <a:ext cx="0" cy="448253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B04B750-49EA-B844-A6F0-A7C90E65A203}"/>
              </a:ext>
            </a:extLst>
          </p:cNvPr>
          <p:cNvSpPr txBox="1"/>
          <p:nvPr/>
        </p:nvSpPr>
        <p:spPr>
          <a:xfrm>
            <a:off x="1307494" y="6246524"/>
            <a:ext cx="9546528" cy="584775"/>
          </a:xfrm>
          <a:prstGeom prst="rect">
            <a:avLst/>
          </a:prstGeom>
          <a:noFill/>
        </p:spPr>
        <p:txBody>
          <a:bodyPr wrap="square" rtlCol="0">
            <a:spAutoFit/>
          </a:bodyPr>
          <a:lstStyle/>
          <a:p>
            <a:pPr algn="ctr"/>
            <a:r>
              <a:rPr lang="en-US" sz="3200" b="1" dirty="0">
                <a:solidFill>
                  <a:srgbClr val="E84A27"/>
                </a:solidFill>
                <a:latin typeface="Georgia" panose="02040502050405020303" pitchFamily="18" charset="0"/>
                <a:cs typeface="Times New Roman" panose="02020603050405020304" pitchFamily="18" charset="0"/>
                <a:sym typeface="Wingdings" panose="05000000000000000000" pitchFamily="2" charset="2"/>
              </a:rPr>
              <a:t>BOLD: Blood-Oxygen-Level-Dependent</a:t>
            </a:r>
            <a:endParaRPr lang="en-US" sz="3200" b="1" dirty="0">
              <a:solidFill>
                <a:srgbClr val="E84A27"/>
              </a:solidFill>
              <a:latin typeface="Georgia" panose="02040502050405020303" pitchFamily="18" charset="0"/>
              <a:cs typeface="Times New Roman" panose="02020603050405020304" pitchFamily="18" charset="0"/>
            </a:endParaRPr>
          </a:p>
        </p:txBody>
      </p:sp>
      <p:sp>
        <p:nvSpPr>
          <p:cNvPr id="22" name="Slide Number Placeholder 1">
            <a:extLst>
              <a:ext uri="{FF2B5EF4-FFF2-40B4-BE49-F238E27FC236}">
                <a16:creationId xmlns:a16="http://schemas.microsoft.com/office/drawing/2014/main" id="{57FDD948-38E2-4E72-AA53-47C8ECEFB34A}"/>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A8FC9A3-C3B8-ED4D-A098-DB6DED8C3CFE}" type="slidenum">
              <a:rPr lang="en-US" altLang="en-US" sz="1200" smtClean="0">
                <a:solidFill>
                  <a:schemeClr val="bg1">
                    <a:lumMod val="75000"/>
                  </a:schemeClr>
                </a:solidFill>
              </a:rPr>
              <a:pPr algn="r"/>
              <a:t>6</a:t>
            </a:fld>
            <a:endParaRPr lang="en-US" altLang="en-US" sz="1200" dirty="0">
              <a:solidFill>
                <a:schemeClr val="bg1">
                  <a:lumMod val="75000"/>
                </a:schemeClr>
              </a:solidFill>
            </a:endParaRPr>
          </a:p>
        </p:txBody>
      </p:sp>
    </p:spTree>
    <p:extLst>
      <p:ext uri="{BB962C8B-B14F-4D97-AF65-F5344CB8AC3E}">
        <p14:creationId xmlns:p14="http://schemas.microsoft.com/office/powerpoint/2010/main" val="23114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eathing GIFs - Get the best GIF on GIPHY">
            <a:extLst>
              <a:ext uri="{FF2B5EF4-FFF2-40B4-BE49-F238E27FC236}">
                <a16:creationId xmlns:a16="http://schemas.microsoft.com/office/drawing/2014/main" id="{DF33B6A1-9787-4432-81B5-6D6929ABFE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281" y="2461979"/>
            <a:ext cx="3425609" cy="19340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oot Shaking GIFs - Get the best GIF on GIPHY">
            <a:extLst>
              <a:ext uri="{FF2B5EF4-FFF2-40B4-BE49-F238E27FC236}">
                <a16:creationId xmlns:a16="http://schemas.microsoft.com/office/drawing/2014/main" id="{65C468B7-752A-45A9-8D0C-8A71D7A2D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551" y="2579372"/>
            <a:ext cx="3020898" cy="16992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ugs Bunny Heart GIFs | Tenor">
            <a:extLst>
              <a:ext uri="{FF2B5EF4-FFF2-40B4-BE49-F238E27FC236}">
                <a16:creationId xmlns:a16="http://schemas.microsoft.com/office/drawing/2014/main" id="{D627AC87-2397-418D-93DA-090ACE027B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373"/>
          <a:stretch/>
        </p:blipFill>
        <p:spPr bwMode="auto">
          <a:xfrm>
            <a:off x="8422040" y="2368684"/>
            <a:ext cx="3434679" cy="21206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7049D3-C6A2-40A9-9F2A-8993933DD50D}"/>
              </a:ext>
            </a:extLst>
          </p:cNvPr>
          <p:cNvSpPr txBox="1"/>
          <p:nvPr/>
        </p:nvSpPr>
        <p:spPr>
          <a:xfrm>
            <a:off x="1312285" y="1999352"/>
            <a:ext cx="1471599" cy="369332"/>
          </a:xfrm>
          <a:prstGeom prst="rect">
            <a:avLst/>
          </a:prstGeom>
          <a:noFill/>
        </p:spPr>
        <p:txBody>
          <a:bodyPr wrap="square" rtlCol="0">
            <a:spAutoFit/>
          </a:bodyPr>
          <a:lstStyle/>
          <a:p>
            <a:pPr algn="ctr"/>
            <a:r>
              <a:rPr lang="en-US" b="1" dirty="0">
                <a:solidFill>
                  <a:srgbClr val="E84A27"/>
                </a:solidFill>
                <a:latin typeface="Times New Roman" panose="02020603050405020304" pitchFamily="18" charset="0"/>
                <a:cs typeface="Times New Roman" panose="02020603050405020304" pitchFamily="18" charset="0"/>
              </a:rPr>
              <a:t>Respiratory</a:t>
            </a:r>
          </a:p>
        </p:txBody>
      </p:sp>
      <p:sp>
        <p:nvSpPr>
          <p:cNvPr id="11" name="TextBox 10">
            <a:extLst>
              <a:ext uri="{FF2B5EF4-FFF2-40B4-BE49-F238E27FC236}">
                <a16:creationId xmlns:a16="http://schemas.microsoft.com/office/drawing/2014/main" id="{1DC4FEBF-7469-4714-8538-D962053DEE61}"/>
              </a:ext>
            </a:extLst>
          </p:cNvPr>
          <p:cNvSpPr txBox="1"/>
          <p:nvPr/>
        </p:nvSpPr>
        <p:spPr>
          <a:xfrm>
            <a:off x="5360200" y="1999352"/>
            <a:ext cx="1471599" cy="369332"/>
          </a:xfrm>
          <a:prstGeom prst="rect">
            <a:avLst/>
          </a:prstGeom>
          <a:noFill/>
        </p:spPr>
        <p:txBody>
          <a:bodyPr wrap="square" rtlCol="0">
            <a:spAutoFit/>
          </a:bodyPr>
          <a:lstStyle/>
          <a:p>
            <a:pPr algn="ctr"/>
            <a:r>
              <a:rPr lang="en-US" b="1" dirty="0">
                <a:solidFill>
                  <a:srgbClr val="E84A27"/>
                </a:solidFill>
                <a:latin typeface="Times New Roman" panose="02020603050405020304" pitchFamily="18" charset="0"/>
                <a:cs typeface="Times New Roman" panose="02020603050405020304" pitchFamily="18" charset="0"/>
              </a:rPr>
              <a:t>Motion</a:t>
            </a:r>
          </a:p>
        </p:txBody>
      </p:sp>
      <p:sp>
        <p:nvSpPr>
          <p:cNvPr id="12" name="TextBox 11">
            <a:extLst>
              <a:ext uri="{FF2B5EF4-FFF2-40B4-BE49-F238E27FC236}">
                <a16:creationId xmlns:a16="http://schemas.microsoft.com/office/drawing/2014/main" id="{D3BDAFAA-D2D8-4B4A-8823-3F27CD4A3EBA}"/>
              </a:ext>
            </a:extLst>
          </p:cNvPr>
          <p:cNvSpPr txBox="1"/>
          <p:nvPr/>
        </p:nvSpPr>
        <p:spPr>
          <a:xfrm>
            <a:off x="9403579" y="1999352"/>
            <a:ext cx="1471599" cy="369332"/>
          </a:xfrm>
          <a:prstGeom prst="rect">
            <a:avLst/>
          </a:prstGeom>
          <a:noFill/>
        </p:spPr>
        <p:txBody>
          <a:bodyPr wrap="square" rtlCol="0">
            <a:spAutoFit/>
          </a:bodyPr>
          <a:lstStyle/>
          <a:p>
            <a:pPr algn="ctr"/>
            <a:r>
              <a:rPr lang="en-US" b="1" dirty="0">
                <a:solidFill>
                  <a:srgbClr val="E84A27"/>
                </a:solidFill>
                <a:latin typeface="Times New Roman" panose="02020603050405020304" pitchFamily="18" charset="0"/>
                <a:cs typeface="Times New Roman" panose="02020603050405020304" pitchFamily="18" charset="0"/>
              </a:rPr>
              <a:t>Cardiac</a:t>
            </a:r>
          </a:p>
        </p:txBody>
      </p:sp>
      <p:cxnSp>
        <p:nvCxnSpPr>
          <p:cNvPr id="13" name="Straight Connector 12">
            <a:extLst>
              <a:ext uri="{FF2B5EF4-FFF2-40B4-BE49-F238E27FC236}">
                <a16:creationId xmlns:a16="http://schemas.microsoft.com/office/drawing/2014/main" id="{2F772452-29AB-45F4-8CBE-CA70A3870A5A}"/>
              </a:ext>
            </a:extLst>
          </p:cNvPr>
          <p:cNvCxnSpPr>
            <a:cxnSpLocks/>
          </p:cNvCxnSpPr>
          <p:nvPr/>
        </p:nvCxnSpPr>
        <p:spPr>
          <a:xfrm>
            <a:off x="4159305" y="1749902"/>
            <a:ext cx="0" cy="33581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6A260D-B958-45E1-B428-CBC2F45213DF}"/>
              </a:ext>
            </a:extLst>
          </p:cNvPr>
          <p:cNvCxnSpPr>
            <a:cxnSpLocks/>
          </p:cNvCxnSpPr>
          <p:nvPr/>
        </p:nvCxnSpPr>
        <p:spPr>
          <a:xfrm>
            <a:off x="8026399" y="1715512"/>
            <a:ext cx="0" cy="339258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D49935A4-6B26-4CD0-A43C-88648B21A9D5}"/>
              </a:ext>
            </a:extLst>
          </p:cNvPr>
          <p:cNvSpPr>
            <a:spLocks noGrp="1"/>
          </p:cNvSpPr>
          <p:nvPr>
            <p:ph type="title"/>
          </p:nvPr>
        </p:nvSpPr>
        <p:spPr>
          <a:xfrm>
            <a:off x="378823" y="365125"/>
            <a:ext cx="9614263" cy="1325563"/>
          </a:xfrm>
        </p:spPr>
        <p:txBody>
          <a:bodyPr/>
          <a:lstStyle/>
          <a:p>
            <a:pPr algn="l"/>
            <a:r>
              <a:rPr lang="en-US" dirty="0">
                <a:cs typeface="Times New Roman" panose="02020603050405020304" pitchFamily="18" charset="0"/>
              </a:rPr>
              <a:t>Nuisance Artifact Examples</a:t>
            </a:r>
          </a:p>
        </p:txBody>
      </p:sp>
      <p:sp>
        <p:nvSpPr>
          <p:cNvPr id="15" name="Slide Number Placeholder 1">
            <a:extLst>
              <a:ext uri="{FF2B5EF4-FFF2-40B4-BE49-F238E27FC236}">
                <a16:creationId xmlns:a16="http://schemas.microsoft.com/office/drawing/2014/main" id="{2B1517E7-A7AB-4099-965A-5F24611A96F0}"/>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A8FC9A3-C3B8-ED4D-A098-DB6DED8C3CFE}" type="slidenum">
              <a:rPr lang="en-US" altLang="en-US" sz="1200" smtClean="0">
                <a:solidFill>
                  <a:schemeClr val="bg1">
                    <a:lumMod val="75000"/>
                  </a:schemeClr>
                </a:solidFill>
              </a:rPr>
              <a:pPr algn="r"/>
              <a:t>7</a:t>
            </a:fld>
            <a:endParaRPr lang="en-US" altLang="en-US" sz="1200" dirty="0">
              <a:solidFill>
                <a:schemeClr val="bg1">
                  <a:lumMod val="75000"/>
                </a:schemeClr>
              </a:solidFill>
            </a:endParaRPr>
          </a:p>
        </p:txBody>
      </p:sp>
    </p:spTree>
    <p:extLst>
      <p:ext uri="{BB962C8B-B14F-4D97-AF65-F5344CB8AC3E}">
        <p14:creationId xmlns:p14="http://schemas.microsoft.com/office/powerpoint/2010/main" val="1764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3E2C7-960D-4E96-A25D-197F8A215D64}"/>
              </a:ext>
            </a:extLst>
          </p:cNvPr>
          <p:cNvSpPr>
            <a:spLocks noGrp="1"/>
          </p:cNvSpPr>
          <p:nvPr>
            <p:ph type="title"/>
          </p:nvPr>
        </p:nvSpPr>
        <p:spPr/>
        <p:txBody>
          <a:bodyPr>
            <a:normAutofit/>
          </a:bodyPr>
          <a:lstStyle/>
          <a:p>
            <a:r>
              <a:rPr lang="en-US" dirty="0">
                <a:cs typeface="Times New Roman" panose="02020603050405020304" pitchFamily="18" charset="0"/>
              </a:rPr>
              <a:t>How can we mitigate the effects of these artifacts?</a:t>
            </a:r>
            <a:br>
              <a:rPr lang="en-US" dirty="0">
                <a:cs typeface="Times New Roman" panose="02020603050405020304" pitchFamily="18" charset="0"/>
              </a:rPr>
            </a:br>
            <a:br>
              <a:rPr lang="en-US" sz="3200" dirty="0">
                <a:cs typeface="Times New Roman" panose="02020603050405020304" pitchFamily="18" charset="0"/>
              </a:rPr>
            </a:br>
            <a:r>
              <a:rPr lang="en-US" sz="2400" dirty="0">
                <a:solidFill>
                  <a:schemeClr val="accent6">
                    <a:lumMod val="75000"/>
                  </a:schemeClr>
                </a:solidFill>
                <a:cs typeface="Times New Roman" panose="02020603050405020304" pitchFamily="18" charset="0"/>
              </a:rPr>
              <a:t>ICA-AROMA</a:t>
            </a:r>
          </a:p>
        </p:txBody>
      </p:sp>
      <p:sp>
        <p:nvSpPr>
          <p:cNvPr id="2" name="Slide Number Placeholder 1">
            <a:extLst>
              <a:ext uri="{FF2B5EF4-FFF2-40B4-BE49-F238E27FC236}">
                <a16:creationId xmlns:a16="http://schemas.microsoft.com/office/drawing/2014/main" id="{E34E3EEF-19AB-4F1A-92D0-06BB7A15D848}"/>
              </a:ext>
            </a:extLst>
          </p:cNvPr>
          <p:cNvSpPr>
            <a:spLocks noGrp="1"/>
          </p:cNvSpPr>
          <p:nvPr>
            <p:ph type="sldNum" sz="quarter" idx="12"/>
          </p:nvPr>
        </p:nvSpPr>
        <p:spPr/>
        <p:txBody>
          <a:bodyPr/>
          <a:lstStyle/>
          <a:p>
            <a:fld id="{570A7B7A-0087-4B81-90B4-AB9FFF06B3EA}" type="slidenum">
              <a:rPr lang="en-US" smtClean="0"/>
              <a:t>8</a:t>
            </a:fld>
            <a:endParaRPr lang="en-US"/>
          </a:p>
        </p:txBody>
      </p:sp>
      <p:sp>
        <p:nvSpPr>
          <p:cNvPr id="5" name="TextBox 4">
            <a:extLst>
              <a:ext uri="{FF2B5EF4-FFF2-40B4-BE49-F238E27FC236}">
                <a16:creationId xmlns:a16="http://schemas.microsoft.com/office/drawing/2014/main" id="{C4507970-151A-4AFF-B282-BCDC9C5B10A4}"/>
              </a:ext>
            </a:extLst>
          </p:cNvPr>
          <p:cNvSpPr txBox="1"/>
          <p:nvPr/>
        </p:nvSpPr>
        <p:spPr>
          <a:xfrm>
            <a:off x="0" y="6396335"/>
            <a:ext cx="12192000" cy="461665"/>
          </a:xfrm>
          <a:prstGeom prst="rect">
            <a:avLst/>
          </a:prstGeom>
          <a:noFill/>
        </p:spPr>
        <p:txBody>
          <a:bodyPr wrap="square" rtlCol="0">
            <a:spAutoFit/>
          </a:bodyPr>
          <a:lstStyle/>
          <a:p>
            <a:r>
              <a:rPr lang="en-US" sz="1200" dirty="0" err="1">
                <a:solidFill>
                  <a:schemeClr val="bg1">
                    <a:lumMod val="50000"/>
                  </a:schemeClr>
                </a:solidFill>
                <a:latin typeface="Times New Roman" panose="02020603050405020304" pitchFamily="18" charset="0"/>
                <a:cs typeface="Times New Roman" panose="02020603050405020304" pitchFamily="18" charset="0"/>
              </a:rPr>
              <a:t>Raimon</a:t>
            </a:r>
            <a:r>
              <a:rPr lang="en-US" sz="1200" dirty="0">
                <a:solidFill>
                  <a:schemeClr val="bg1">
                    <a:lumMod val="50000"/>
                  </a:schemeClr>
                </a:solidFill>
                <a:latin typeface="Times New Roman" panose="02020603050405020304" pitchFamily="18" charset="0"/>
                <a:cs typeface="Times New Roman" panose="02020603050405020304" pitchFamily="18" charset="0"/>
              </a:rPr>
              <a:t> H.R. Pruim, Maarten </a:t>
            </a:r>
            <a:r>
              <a:rPr lang="en-US" sz="1200" dirty="0" err="1">
                <a:solidFill>
                  <a:schemeClr val="bg1">
                    <a:lumMod val="50000"/>
                  </a:schemeClr>
                </a:solidFill>
                <a:latin typeface="Times New Roman" panose="02020603050405020304" pitchFamily="18" charset="0"/>
                <a:cs typeface="Times New Roman" panose="02020603050405020304" pitchFamily="18" charset="0"/>
              </a:rPr>
              <a:t>Mennes</a:t>
            </a:r>
            <a:r>
              <a:rPr lang="en-US" sz="12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err="1">
                <a:solidFill>
                  <a:schemeClr val="bg1">
                    <a:lumMod val="50000"/>
                  </a:schemeClr>
                </a:solidFill>
                <a:latin typeface="Times New Roman" panose="02020603050405020304" pitchFamily="18" charset="0"/>
                <a:cs typeface="Times New Roman" panose="02020603050405020304" pitchFamily="18" charset="0"/>
              </a:rPr>
              <a:t>Daan</a:t>
            </a:r>
            <a:r>
              <a:rPr lang="en-US" sz="1200" dirty="0">
                <a:solidFill>
                  <a:schemeClr val="bg1">
                    <a:lumMod val="50000"/>
                  </a:schemeClr>
                </a:solidFill>
                <a:latin typeface="Times New Roman" panose="02020603050405020304" pitchFamily="18" charset="0"/>
                <a:cs typeface="Times New Roman" panose="02020603050405020304" pitchFamily="18" charset="0"/>
              </a:rPr>
              <a:t> van </a:t>
            </a:r>
            <a:r>
              <a:rPr lang="en-US" sz="1200" dirty="0" err="1">
                <a:solidFill>
                  <a:schemeClr val="bg1">
                    <a:lumMod val="50000"/>
                  </a:schemeClr>
                </a:solidFill>
                <a:latin typeface="Times New Roman" panose="02020603050405020304" pitchFamily="18" charset="0"/>
                <a:cs typeface="Times New Roman" panose="02020603050405020304" pitchFamily="18" charset="0"/>
              </a:rPr>
              <a:t>Rooij</a:t>
            </a:r>
            <a:r>
              <a:rPr lang="en-US" sz="1200" dirty="0">
                <a:solidFill>
                  <a:schemeClr val="bg1">
                    <a:lumMod val="50000"/>
                  </a:schemeClr>
                </a:solidFill>
                <a:latin typeface="Times New Roman" panose="02020603050405020304" pitchFamily="18" charset="0"/>
                <a:cs typeface="Times New Roman" panose="02020603050405020304" pitchFamily="18" charset="0"/>
              </a:rPr>
              <a:t>, Alberto </a:t>
            </a:r>
            <a:r>
              <a:rPr lang="en-US" sz="1200" dirty="0" err="1">
                <a:solidFill>
                  <a:schemeClr val="bg1">
                    <a:lumMod val="50000"/>
                  </a:schemeClr>
                </a:solidFill>
                <a:latin typeface="Times New Roman" panose="02020603050405020304" pitchFamily="18" charset="0"/>
                <a:cs typeface="Times New Roman" panose="02020603050405020304" pitchFamily="18" charset="0"/>
              </a:rPr>
              <a:t>Llera</a:t>
            </a:r>
            <a:r>
              <a:rPr lang="en-US" sz="1200" dirty="0">
                <a:solidFill>
                  <a:schemeClr val="bg1">
                    <a:lumMod val="50000"/>
                  </a:schemeClr>
                </a:solidFill>
                <a:latin typeface="Times New Roman" panose="02020603050405020304" pitchFamily="18" charset="0"/>
                <a:cs typeface="Times New Roman" panose="02020603050405020304" pitchFamily="18" charset="0"/>
              </a:rPr>
              <a:t>, Jan K. </a:t>
            </a:r>
            <a:r>
              <a:rPr lang="en-US" sz="1200" dirty="0" err="1">
                <a:solidFill>
                  <a:schemeClr val="bg1">
                    <a:lumMod val="50000"/>
                  </a:schemeClr>
                </a:solidFill>
                <a:latin typeface="Times New Roman" panose="02020603050405020304" pitchFamily="18" charset="0"/>
                <a:cs typeface="Times New Roman" panose="02020603050405020304" pitchFamily="18" charset="0"/>
              </a:rPr>
              <a:t>Buitelaar</a:t>
            </a:r>
            <a:r>
              <a:rPr lang="en-US" sz="1200" dirty="0">
                <a:solidFill>
                  <a:schemeClr val="bg1">
                    <a:lumMod val="50000"/>
                  </a:schemeClr>
                </a:solidFill>
                <a:latin typeface="Times New Roman" panose="02020603050405020304" pitchFamily="18" charset="0"/>
                <a:cs typeface="Times New Roman" panose="02020603050405020304" pitchFamily="18" charset="0"/>
              </a:rPr>
              <a:t>, Christian F. Beckmann, ICA-AROMA: A robust ICA-based strategy for removing motion artifacts from fMRI data, </a:t>
            </a:r>
            <a:r>
              <a:rPr lang="en-US" sz="1200" dirty="0" err="1">
                <a:solidFill>
                  <a:schemeClr val="bg1">
                    <a:lumMod val="50000"/>
                  </a:schemeClr>
                </a:solidFill>
                <a:latin typeface="Times New Roman" panose="02020603050405020304" pitchFamily="18" charset="0"/>
                <a:cs typeface="Times New Roman" panose="02020603050405020304" pitchFamily="18" charset="0"/>
              </a:rPr>
              <a:t>NeuroImage</a:t>
            </a:r>
            <a:r>
              <a:rPr lang="en-US" sz="1200" dirty="0">
                <a:solidFill>
                  <a:schemeClr val="bg1">
                    <a:lumMod val="50000"/>
                  </a:schemeClr>
                </a:solidFill>
                <a:latin typeface="Times New Roman" panose="02020603050405020304" pitchFamily="18" charset="0"/>
                <a:cs typeface="Times New Roman" panose="02020603050405020304" pitchFamily="18" charset="0"/>
              </a:rPr>
              <a:t>, Volume 112, 2015, Pages 267-277, ISSN 1053-8119, https://doi.org/10.1016/j.neuroimage.2015.02.064.</a:t>
            </a:r>
          </a:p>
        </p:txBody>
      </p:sp>
    </p:spTree>
    <p:extLst>
      <p:ext uri="{BB962C8B-B14F-4D97-AF65-F5344CB8AC3E}">
        <p14:creationId xmlns:p14="http://schemas.microsoft.com/office/powerpoint/2010/main" val="72103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D4E2-2337-E94D-9A0B-2D5FE97F0B64}"/>
              </a:ext>
            </a:extLst>
          </p:cNvPr>
          <p:cNvSpPr>
            <a:spLocks noGrp="1"/>
          </p:cNvSpPr>
          <p:nvPr>
            <p:ph type="title"/>
          </p:nvPr>
        </p:nvSpPr>
        <p:spPr/>
        <p:txBody>
          <a:bodyPr/>
          <a:lstStyle/>
          <a:p>
            <a:r>
              <a:rPr lang="en-US" dirty="0"/>
              <a:t>Independent Component Analysis (ICA)</a:t>
            </a:r>
          </a:p>
        </p:txBody>
      </p:sp>
      <p:sp>
        <p:nvSpPr>
          <p:cNvPr id="3" name="Text Placeholder 2">
            <a:extLst>
              <a:ext uri="{FF2B5EF4-FFF2-40B4-BE49-F238E27FC236}">
                <a16:creationId xmlns:a16="http://schemas.microsoft.com/office/drawing/2014/main" id="{85C13BE7-FE60-BF41-8862-FC89FA9EACCC}"/>
              </a:ext>
            </a:extLst>
          </p:cNvPr>
          <p:cNvSpPr>
            <a:spLocks noGrp="1"/>
          </p:cNvSpPr>
          <p:nvPr>
            <p:ph type="body" idx="1"/>
          </p:nvPr>
        </p:nvSpPr>
        <p:spPr/>
        <p:txBody>
          <a:bodyPr/>
          <a:lstStyle/>
          <a:p>
            <a:r>
              <a:rPr lang="en-US" dirty="0">
                <a:latin typeface="Georgia" panose="02040502050405020303" pitchFamily="18" charset="0"/>
              </a:rPr>
              <a:t>A method to decompose observed data into the </a:t>
            </a:r>
            <a:r>
              <a:rPr lang="en-US" i="1" dirty="0">
                <a:latin typeface="Georgia" panose="02040502050405020303" pitchFamily="18" charset="0"/>
              </a:rPr>
              <a:t>k</a:t>
            </a:r>
            <a:r>
              <a:rPr lang="en-US" dirty="0">
                <a:latin typeface="Georgia" panose="02040502050405020303" pitchFamily="18" charset="0"/>
              </a:rPr>
              <a:t> independent sources that generated it.</a:t>
            </a:r>
          </a:p>
        </p:txBody>
      </p:sp>
      <p:sp>
        <p:nvSpPr>
          <p:cNvPr id="4" name="Slide Number Placeholder 3">
            <a:extLst>
              <a:ext uri="{FF2B5EF4-FFF2-40B4-BE49-F238E27FC236}">
                <a16:creationId xmlns:a16="http://schemas.microsoft.com/office/drawing/2014/main" id="{9F32AE9B-DB83-1B48-B759-1A481753844C}"/>
              </a:ext>
            </a:extLst>
          </p:cNvPr>
          <p:cNvSpPr>
            <a:spLocks noGrp="1"/>
          </p:cNvSpPr>
          <p:nvPr>
            <p:ph type="sldNum" sz="quarter" idx="12"/>
          </p:nvPr>
        </p:nvSpPr>
        <p:spPr/>
        <p:txBody>
          <a:bodyPr/>
          <a:lstStyle/>
          <a:p>
            <a:fld id="{570A7B7A-0087-4B81-90B4-AB9FFF06B3EA}" type="slidenum">
              <a:rPr lang="en-US" smtClean="0"/>
              <a:t>9</a:t>
            </a:fld>
            <a:endParaRPr lang="en-US"/>
          </a:p>
        </p:txBody>
      </p:sp>
    </p:spTree>
    <p:extLst>
      <p:ext uri="{BB962C8B-B14F-4D97-AF65-F5344CB8AC3E}">
        <p14:creationId xmlns:p14="http://schemas.microsoft.com/office/powerpoint/2010/main" val="771984572"/>
      </p:ext>
    </p:extLst>
  </p:cSld>
  <p:clrMapOvr>
    <a:masterClrMapping/>
  </p:clrMapOvr>
</p:sld>
</file>

<file path=ppt/theme/theme1.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8D1FB19DE1E44595329EC14976C5E7" ma:contentTypeVersion="13" ma:contentTypeDescription="Create a new document." ma:contentTypeScope="" ma:versionID="59b31eca47edad52a97d79e1d8a5fca0">
  <xsd:schema xmlns:xsd="http://www.w3.org/2001/XMLSchema" xmlns:xs="http://www.w3.org/2001/XMLSchema" xmlns:p="http://schemas.microsoft.com/office/2006/metadata/properties" xmlns:ns3="be2b2b31-3e42-4814-b6ef-21c6f87d6510" xmlns:ns4="1be2c762-b782-479a-a25c-88fca33853ad" targetNamespace="http://schemas.microsoft.com/office/2006/metadata/properties" ma:root="true" ma:fieldsID="8875166afeeeb711430ade9f1b3d9d61" ns3:_="" ns4:_="">
    <xsd:import namespace="be2b2b31-3e42-4814-b6ef-21c6f87d6510"/>
    <xsd:import namespace="1be2c762-b782-479a-a25c-88fca33853a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b2b31-3e42-4814-b6ef-21c6f87d6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2c762-b782-479a-a25c-88fca33853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45F2BC-E8FF-44C2-9B47-FFE60EEBB2A5}">
  <ds:schemaRefs>
    <ds:schemaRef ds:uri="http://schemas.microsoft.com/sharepoint/v3/contenttype/forms"/>
  </ds:schemaRefs>
</ds:datastoreItem>
</file>

<file path=customXml/itemProps2.xml><?xml version="1.0" encoding="utf-8"?>
<ds:datastoreItem xmlns:ds="http://schemas.openxmlformats.org/officeDocument/2006/customXml" ds:itemID="{D834F2E0-BEE5-42E6-BA89-C1419891A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b2b31-3e42-4814-b6ef-21c6f87d6510"/>
    <ds:schemaRef ds:uri="1be2c762-b782-479a-a25c-88fca3385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36BA86-D6FC-4744-B931-D0B41ADA84C2}">
  <ds:schemaRefs>
    <ds:schemaRef ds:uri="http://schemas.microsoft.com/office/2006/documentManagement/types"/>
    <ds:schemaRef ds:uri="http://schemas.microsoft.com/office/2006/metadata/properties"/>
    <ds:schemaRef ds:uri="http://purl.org/dc/elements/1.1/"/>
    <ds:schemaRef ds:uri="1be2c762-b782-479a-a25c-88fca33853ad"/>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be2b2b31-3e42-4814-b6ef-21c6f87d6510"/>
  </ds:schemaRefs>
</ds:datastoreItem>
</file>

<file path=docProps/app.xml><?xml version="1.0" encoding="utf-8"?>
<Properties xmlns="http://schemas.openxmlformats.org/officeDocument/2006/extended-properties" xmlns:vt="http://schemas.openxmlformats.org/officeDocument/2006/docPropsVTypes">
  <Template/>
  <TotalTime>6513</TotalTime>
  <Words>1585</Words>
  <Application>Microsoft Macintosh PowerPoint</Application>
  <PresentationFormat>Widescreen</PresentationFormat>
  <Paragraphs>156</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Georgia</vt:lpstr>
      <vt:lpstr>Times New Roman</vt:lpstr>
      <vt:lpstr>Custom Design</vt:lpstr>
      <vt:lpstr>Nuisance Artifact Removal in fMRI</vt:lpstr>
      <vt:lpstr>Outline</vt:lpstr>
      <vt:lpstr>PowerPoint Presentation</vt:lpstr>
      <vt:lpstr>PowerPoint Presentation</vt:lpstr>
      <vt:lpstr>PowerPoint Presentation</vt:lpstr>
      <vt:lpstr>PowerPoint Presentation</vt:lpstr>
      <vt:lpstr>Nuisance Artifact Examples</vt:lpstr>
      <vt:lpstr>How can we mitigate the effects of these artifacts?  ICA-AROMA</vt:lpstr>
      <vt:lpstr>Independent Component Analysis (ICA)</vt:lpstr>
      <vt:lpstr>Independent Component Analysis</vt:lpstr>
      <vt:lpstr>fMRI Scan →k Independent Components</vt:lpstr>
      <vt:lpstr>k Independent Components</vt:lpstr>
      <vt:lpstr>Properties of ICs across space and time.</vt:lpstr>
      <vt:lpstr>PowerPoint Presentation</vt:lpstr>
      <vt:lpstr>PowerPoint Presentation</vt:lpstr>
      <vt:lpstr>Are these all the artifacts?</vt:lpstr>
      <vt:lpstr>PowerPoint Presentation</vt:lpstr>
      <vt:lpstr>PowerPoint Presentation</vt:lpstr>
      <vt:lpstr>Evaluation</vt:lpstr>
      <vt:lpstr>Takeaways</vt:lpstr>
      <vt:lpstr>PowerPoint Presentation</vt:lpstr>
      <vt:lpstr>Contact: oes2@illinois.edu Webpage: olawalesalaudeen.com    Acknowledgements: Evan Anderson (Neuro) and Paul Camacho (Neuro)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Olawale Salaudeen</dc:creator>
  <cp:lastModifiedBy>Salaudeen, Olawale Elijah</cp:lastModifiedBy>
  <cp:revision>12</cp:revision>
  <dcterms:created xsi:type="dcterms:W3CDTF">2022-03-03T23:37:50Z</dcterms:created>
  <dcterms:modified xsi:type="dcterms:W3CDTF">2022-04-06T18:31:09Z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0x010100268D1FB19DE1E44595329EC14976C5E7</vt:lpwstr>
  </property>
</Properties>
</file>